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x="5486400" cy="8229600"/>
  <p:notesSz cx="5486400" cy="82296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11480" y="2551176"/>
            <a:ext cx="4663440" cy="17282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22960" y="4608576"/>
            <a:ext cx="3840480" cy="205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74320" y="1892808"/>
            <a:ext cx="2386584" cy="5431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825496" y="1892808"/>
            <a:ext cx="2386584" cy="5431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4320" y="329184"/>
            <a:ext cx="4937760" cy="13167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4320" y="1892808"/>
            <a:ext cx="4937760" cy="5431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865376" y="7653528"/>
            <a:ext cx="1755648" cy="411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74320" y="7653528"/>
            <a:ext cx="1261872" cy="411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950208" y="7653528"/>
            <a:ext cx="1261872" cy="411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3.png"/><Relationship Id="rId3" Type="http://schemas.openxmlformats.org/officeDocument/2006/relationships/image" Target="../media/image44.png"/><Relationship Id="rId4" Type="http://schemas.openxmlformats.org/officeDocument/2006/relationships/image" Target="../media/image45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6.png"/><Relationship Id="rId3" Type="http://schemas.openxmlformats.org/officeDocument/2006/relationships/image" Target="../media/image47.png"/><Relationship Id="rId4" Type="http://schemas.openxmlformats.org/officeDocument/2006/relationships/image" Target="../media/image48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9.png"/><Relationship Id="rId3" Type="http://schemas.openxmlformats.org/officeDocument/2006/relationships/image" Target="../media/image50.png"/><Relationship Id="rId4" Type="http://schemas.openxmlformats.org/officeDocument/2006/relationships/image" Target="../media/image51.png"/><Relationship Id="rId5" Type="http://schemas.openxmlformats.org/officeDocument/2006/relationships/image" Target="../media/image52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3.png"/><Relationship Id="rId3" Type="http://schemas.openxmlformats.org/officeDocument/2006/relationships/image" Target="../media/image54.png"/><Relationship Id="rId4" Type="http://schemas.openxmlformats.org/officeDocument/2006/relationships/image" Target="../media/image55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6.png"/><Relationship Id="rId3" Type="http://schemas.openxmlformats.org/officeDocument/2006/relationships/image" Target="../media/image57.png"/><Relationship Id="rId4" Type="http://schemas.openxmlformats.org/officeDocument/2006/relationships/image" Target="../media/image58.png"/><Relationship Id="rId5" Type="http://schemas.openxmlformats.org/officeDocument/2006/relationships/image" Target="../media/image59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0.png"/><Relationship Id="rId3" Type="http://schemas.openxmlformats.org/officeDocument/2006/relationships/image" Target="../media/image61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2.png"/><Relationship Id="rId3" Type="http://schemas.openxmlformats.org/officeDocument/2006/relationships/image" Target="../media/image63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4.png"/><Relationship Id="rId3" Type="http://schemas.openxmlformats.org/officeDocument/2006/relationships/image" Target="../media/image65.png"/><Relationship Id="rId4" Type="http://schemas.openxmlformats.org/officeDocument/2006/relationships/image" Target="../media/image66.png"/><Relationship Id="rId5" Type="http://schemas.openxmlformats.org/officeDocument/2006/relationships/image" Target="../media/image67.png"/><Relationship Id="rId6" Type="http://schemas.openxmlformats.org/officeDocument/2006/relationships/image" Target="../media/image68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9.png"/><Relationship Id="rId3" Type="http://schemas.openxmlformats.org/officeDocument/2006/relationships/image" Target="../media/image70.png"/><Relationship Id="rId4" Type="http://schemas.openxmlformats.org/officeDocument/2006/relationships/image" Target="../media/image71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2.png"/><Relationship Id="rId3" Type="http://schemas.openxmlformats.org/officeDocument/2006/relationships/image" Target="../media/image73.png"/><Relationship Id="rId4" Type="http://schemas.openxmlformats.org/officeDocument/2006/relationships/image" Target="../media/image74.png"/><Relationship Id="rId5" Type="http://schemas.openxmlformats.org/officeDocument/2006/relationships/image" Target="../media/image75.png"/><Relationship Id="rId6" Type="http://schemas.openxmlformats.org/officeDocument/2006/relationships/image" Target="../media/image76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7.png"/><Relationship Id="rId3" Type="http://schemas.openxmlformats.org/officeDocument/2006/relationships/image" Target="../media/image78.png"/><Relationship Id="rId4" Type="http://schemas.openxmlformats.org/officeDocument/2006/relationships/image" Target="../media/image79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0.png"/><Relationship Id="rId3" Type="http://schemas.openxmlformats.org/officeDocument/2006/relationships/image" Target="../media/image81.png"/><Relationship Id="rId4" Type="http://schemas.openxmlformats.org/officeDocument/2006/relationships/image" Target="../media/image82.png"/><Relationship Id="rId5" Type="http://schemas.openxmlformats.org/officeDocument/2006/relationships/image" Target="../media/image83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4.png"/><Relationship Id="rId3" Type="http://schemas.openxmlformats.org/officeDocument/2006/relationships/image" Target="../media/image85.png"/><Relationship Id="rId4" Type="http://schemas.openxmlformats.org/officeDocument/2006/relationships/image" Target="../media/image86.png"/><Relationship Id="rId5" Type="http://schemas.openxmlformats.org/officeDocument/2006/relationships/image" Target="../media/image87.png"/><Relationship Id="rId6" Type="http://schemas.openxmlformats.org/officeDocument/2006/relationships/image" Target="../media/image88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9.png"/><Relationship Id="rId3" Type="http://schemas.openxmlformats.org/officeDocument/2006/relationships/image" Target="../media/image90.png"/><Relationship Id="rId4" Type="http://schemas.openxmlformats.org/officeDocument/2006/relationships/image" Target="../media/image91.png"/><Relationship Id="rId5" Type="http://schemas.openxmlformats.org/officeDocument/2006/relationships/image" Target="../media/image92.png"/><Relationship Id="rId6" Type="http://schemas.openxmlformats.org/officeDocument/2006/relationships/image" Target="../media/image93.pn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4.png"/><Relationship Id="rId3" Type="http://schemas.openxmlformats.org/officeDocument/2006/relationships/image" Target="../media/image95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5" Type="http://schemas.openxmlformats.org/officeDocument/2006/relationships/image" Target="../media/image29.png"/><Relationship Id="rId6" Type="http://schemas.openxmlformats.org/officeDocument/2006/relationships/image" Target="../media/image30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5" Type="http://schemas.openxmlformats.org/officeDocument/2006/relationships/image" Target="../media/image34.png"/><Relationship Id="rId6" Type="http://schemas.openxmlformats.org/officeDocument/2006/relationships/image" Target="../media/image35.png"/><Relationship Id="rId7" Type="http://schemas.openxmlformats.org/officeDocument/2006/relationships/image" Target="../media/image36.png"/><Relationship Id="rId8" Type="http://schemas.openxmlformats.org/officeDocument/2006/relationships/image" Target="../media/image37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8.png"/><Relationship Id="rId3" Type="http://schemas.openxmlformats.org/officeDocument/2006/relationships/image" Target="../media/image39.png"/><Relationship Id="rId4" Type="http://schemas.openxmlformats.org/officeDocument/2006/relationships/image" Target="../media/image40.png"/><Relationship Id="rId5" Type="http://schemas.openxmlformats.org/officeDocument/2006/relationships/image" Target="../media/image41.png"/><Relationship Id="rId6" Type="http://schemas.openxmlformats.org/officeDocument/2006/relationships/image" Target="../media/image4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468" y="403097"/>
            <a:ext cx="4598035" cy="737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832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Heat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Capacity, Enthalpy, </a:t>
            </a:r>
            <a:r>
              <a:rPr dirty="0" sz="1000" spc="-15" i="1">
                <a:solidFill>
                  <a:srgbClr val="231F20"/>
                </a:solidFill>
                <a:latin typeface="Times New Roman"/>
                <a:cs typeface="Times New Roman"/>
              </a:rPr>
              <a:t>Entropy,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and the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Third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Law of Thermodynamics</a:t>
            </a:r>
            <a:r>
              <a:rPr dirty="0" sz="1000" spc="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149</a:t>
            </a:r>
            <a:endParaRPr sz="1000">
              <a:latin typeface="Times New Roman"/>
              <a:cs typeface="Times New Roman"/>
            </a:endParaRPr>
          </a:p>
          <a:p>
            <a:pPr marL="569595">
              <a:lnSpc>
                <a:spcPct val="100000"/>
              </a:lnSpc>
              <a:spcBef>
                <a:spcPts val="785"/>
              </a:spcBef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6.6 </a:t>
            </a:r>
            <a:r>
              <a:rPr dirty="0" sz="1000" spc="-10" b="1">
                <a:solidFill>
                  <a:srgbClr val="010202"/>
                </a:solidFill>
                <a:latin typeface="Times New Roman"/>
                <a:cs typeface="Times New Roman"/>
              </a:rPr>
              <a:t>EXPERIMENTAL VERIFICATION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OF THE THIRD</a:t>
            </a:r>
            <a:r>
              <a:rPr dirty="0" sz="1000" spc="-80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40" b="1">
                <a:solidFill>
                  <a:srgbClr val="010202"/>
                </a:solidFill>
                <a:latin typeface="Times New Roman"/>
                <a:cs typeface="Times New Roman"/>
              </a:rPr>
              <a:t>LAW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Third Law can be verified by considering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phase transition in an element such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93937" y="1324927"/>
            <a:ext cx="476250" cy="161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19100" y="1642300"/>
            <a:ext cx="4648835" cy="57721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38100" indent="-635">
              <a:lnSpc>
                <a:spcPct val="100000"/>
              </a:lnSpc>
              <a:spcBef>
                <a:spcPts val="47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where</a:t>
            </a:r>
            <a:r>
              <a:rPr dirty="0" sz="1000" spc="1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165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1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1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ß</a:t>
            </a:r>
            <a:r>
              <a:rPr dirty="0" sz="1000" spc="1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are</a:t>
            </a:r>
            <a:r>
              <a:rPr dirty="0" sz="1000" spc="1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allotropes</a:t>
            </a:r>
            <a:r>
              <a:rPr dirty="0" sz="1000" spc="1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1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1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element.</a:t>
            </a:r>
            <a:r>
              <a:rPr dirty="0" sz="1000" spc="1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r>
              <a:rPr dirty="0" sz="1000" spc="1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Fig.</a:t>
            </a:r>
            <a:r>
              <a:rPr dirty="0" sz="1000" spc="1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6.11</a:t>
            </a:r>
            <a:r>
              <a:rPr dirty="0" sz="1000" spc="1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trans</a:t>
            </a:r>
            <a:r>
              <a:rPr dirty="0" baseline="-33333" sz="1125" spc="4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r>
              <a:rPr dirty="0" sz="1000" spc="1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1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temperature,</a:t>
            </a:r>
            <a:r>
              <a:rPr dirty="0" sz="1000" spc="1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</a:t>
            </a:r>
            <a:endParaRPr sz="1000">
              <a:latin typeface="Times New Roman"/>
              <a:cs typeface="Times New Roman"/>
            </a:endParaRPr>
          </a:p>
          <a:p>
            <a:pPr marL="38100" marR="30480">
              <a:lnSpc>
                <a:spcPct val="100000"/>
              </a:lnSpc>
              <a:spcBef>
                <a:spcPts val="37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atmospheric pressure, at which the </a:t>
            </a:r>
            <a:r>
              <a:rPr dirty="0" sz="1000" spc="165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ß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phases are in equilibrium with one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another.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cycle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shown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Fig.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6.11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9100" y="2739237"/>
            <a:ext cx="318452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Third Law to be obeyed,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S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IV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=0, which requires</a:t>
            </a:r>
            <a:r>
              <a:rPr dirty="0" sz="1000" spc="-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that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3522345"/>
            <a:ext cx="3359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where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9100" y="5687568"/>
            <a:ext cx="4648835" cy="424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 indent="-635">
              <a:lnSpc>
                <a:spcPct val="1309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S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II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, which is called the experimental entropy change, and –(O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S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I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+O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S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III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), which is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called  the Third Law entropy change, are equal to one another if the Third Law is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obeyed.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60052" y="2410389"/>
            <a:ext cx="1397237" cy="130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21255" y="3162543"/>
            <a:ext cx="1158240" cy="1239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924050" y="4030726"/>
            <a:ext cx="1188720" cy="122707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0904" y="1021080"/>
            <a:ext cx="4725035" cy="37312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108585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(6.17)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r" marR="68580">
              <a:lnSpc>
                <a:spcPct val="100000"/>
              </a:lnSpc>
              <a:spcBef>
                <a:spcPts val="73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Just as it was required that the temperature dependence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C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p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be known for integration</a:t>
            </a:r>
            <a:r>
              <a:rPr dirty="0" sz="1000" spc="2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endParaRPr sz="1000">
              <a:latin typeface="Times New Roman"/>
              <a:cs typeface="Times New Roman"/>
            </a:endParaRPr>
          </a:p>
          <a:p>
            <a:pPr algn="just" marL="76200" marR="68580">
              <a:lnSpc>
                <a:spcPct val="100000"/>
              </a:lnSpc>
              <a:spcBef>
                <a:spcPts val="37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Eqs. (6.1) and (6.13),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strictly,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it is required that the pressure dependence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V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spc="165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known for integration of Eqs. (6.14) and (6.15).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However,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 condensed phases being  considered over small ranges of pressure, these pressure dependencies can be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ignored.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marL="1932305">
              <a:lnSpc>
                <a:spcPct val="100000"/>
              </a:lnSpc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6.8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 SUMMARY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76200" marR="6731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Knowledge of the heat capacities and the entropies of substances and the heats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  formation of compounds allows enthalpy and entropy changes to be evaluated for any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process, i.e., for phase changes and chemical reactions.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enthalpy does not have an  absolute value, it is conventional to assign the value of zero to the enthalpy of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all  elements in their stable states of existence at 298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to consider changes in enthalpy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with respect to this reference state. In contrast, entropy has an absolute value, and the  entropy of all substances which are in complete internal equilibrium is zero at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0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K.</a:t>
            </a:r>
            <a:endParaRPr sz="1000">
              <a:latin typeface="Times New Roman"/>
              <a:cs typeface="Times New Roman"/>
            </a:endParaRPr>
          </a:p>
          <a:p>
            <a:pPr algn="just" marL="76200" marR="67310" indent="12700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Although both enthalpy and entropy are dependent on pressure and temperature, the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dependence of the enthalpy and entropy of condensed phases is normally small enough to  be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ignored when the pressure of interest is in the range 0–1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atm.</a:t>
            </a:r>
            <a:endParaRPr sz="1000">
              <a:latin typeface="Times New Roman"/>
              <a:cs typeface="Times New Roman"/>
            </a:endParaRPr>
          </a:p>
          <a:p>
            <a:pPr algn="r" marR="6858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1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determination</a:t>
            </a:r>
            <a:r>
              <a:rPr dirty="0" sz="100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H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 spc="7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S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 spc="7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for</a:t>
            </a:r>
            <a:r>
              <a:rPr dirty="0" sz="100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any</a:t>
            </a:r>
            <a:r>
              <a:rPr dirty="0" sz="100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change</a:t>
            </a:r>
            <a:r>
              <a:rPr dirty="0" sz="100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state</a:t>
            </a:r>
            <a:r>
              <a:rPr dirty="0" sz="100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</a:t>
            </a:r>
            <a:r>
              <a:rPr dirty="0" sz="100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any</a:t>
            </a:r>
            <a:r>
              <a:rPr dirty="0" sz="100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temperature</a:t>
            </a:r>
            <a:r>
              <a:rPr dirty="0" sz="100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  <a:p>
            <a:pPr algn="just" marL="76200" marR="67945">
              <a:lnSpc>
                <a:spcPct val="100000"/>
              </a:lnSpc>
              <a:spcBef>
                <a:spcPts val="37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pressure allows the all-important change in the Gibbs free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for the change of state  to be calculated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70062" y="4936490"/>
            <a:ext cx="1524000" cy="171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06526" y="5310503"/>
            <a:ext cx="4674870" cy="1712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50165" marR="4064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consideration of the Gibbs free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any isothermal, isobaric process provides</a:t>
            </a:r>
            <a:r>
              <a:rPr dirty="0" sz="1000" spc="-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criterion for equilibrium, the equilibrium state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system can be determined from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knowledge of the thermochemical properties of the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system.</a:t>
            </a:r>
            <a:endParaRPr sz="1000">
              <a:latin typeface="Times New Roman"/>
              <a:cs typeface="Times New Roman"/>
            </a:endParaRPr>
          </a:p>
          <a:p>
            <a:pPr marL="2049145" marR="1470025" indent="-572135">
              <a:lnSpc>
                <a:spcPct val="253600"/>
              </a:lnSpc>
              <a:spcBef>
                <a:spcPts val="575"/>
              </a:spcBef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6.9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NUMERICAL</a:t>
            </a:r>
            <a:r>
              <a:rPr dirty="0" sz="1000" spc="-110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EXAMPLES  Example</a:t>
            </a:r>
            <a:r>
              <a:rPr dirty="0" sz="1000" spc="-10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  <a:p>
            <a:pPr algn="just" marL="50800" marR="43180">
              <a:lnSpc>
                <a:spcPct val="100000"/>
              </a:lnSpc>
              <a:spcBef>
                <a:spcPts val="62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Uranium can be produced by reacting a uranium-bearing compound with a more reactive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metal, e.g., Mg can be used to reduce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UF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4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according to the</a:t>
            </a:r>
            <a:r>
              <a:rPr dirty="0" sz="1000" spc="-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reaction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65300" y="7244867"/>
            <a:ext cx="1524000" cy="133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44500" y="7580782"/>
            <a:ext cx="45993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This reaction is exothermic, and the sensible heat released is used to increase the  temperature of the reaction products. In order to facilitate a good separation of 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U</a:t>
            </a:r>
            <a:r>
              <a:rPr dirty="0" sz="1000" spc="-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from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403225"/>
            <a:ext cx="2844800" cy="4324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158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14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8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combination of Eqs. (6.12) and (6.15)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46200" y="945641"/>
            <a:ext cx="2686557" cy="4132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6400" y="403223"/>
            <a:ext cx="4675505" cy="1144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9755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Heat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Capacity, Enthalpy, </a:t>
            </a:r>
            <a:r>
              <a:rPr dirty="0" sz="1000" spc="-15" i="1">
                <a:solidFill>
                  <a:srgbClr val="231F20"/>
                </a:solidFill>
                <a:latin typeface="Times New Roman"/>
                <a:cs typeface="Times New Roman"/>
              </a:rPr>
              <a:t>Entropy,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and the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Third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Law of Thermodynamics  </a:t>
            </a:r>
            <a:r>
              <a:rPr dirty="0" sz="1000" spc="15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159</a:t>
            </a:r>
            <a:endParaRPr sz="1000">
              <a:latin typeface="Times New Roman"/>
              <a:cs typeface="Times New Roman"/>
            </a:endParaRPr>
          </a:p>
          <a:p>
            <a:pPr marL="50800" marR="43180" indent="-635">
              <a:lnSpc>
                <a:spcPct val="130900"/>
              </a:lnSpc>
              <a:spcBef>
                <a:spcPts val="495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MgF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, it is desirable to produce them as liquids (which are immiscible). If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 reactants</a:t>
            </a:r>
            <a:r>
              <a:rPr dirty="0" sz="1000" spc="1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are</a:t>
            </a:r>
            <a:r>
              <a:rPr dirty="0" sz="1000" spc="1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placed</a:t>
            </a:r>
            <a:r>
              <a:rPr dirty="0" sz="1000" spc="1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r>
              <a:rPr dirty="0" sz="1000" spc="1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</a:t>
            </a:r>
            <a:r>
              <a:rPr dirty="0" sz="1000" spc="1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adiabatic</a:t>
            </a:r>
            <a:r>
              <a:rPr dirty="0" sz="1000" spc="1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container</a:t>
            </a:r>
            <a:r>
              <a:rPr dirty="0" sz="1000" spc="1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r>
              <a:rPr dirty="0" sz="1000" spc="1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1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molar</a:t>
            </a:r>
            <a:r>
              <a:rPr dirty="0" sz="1000" spc="1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ratio</a:t>
            </a:r>
            <a:r>
              <a:rPr dirty="0" sz="1000" spc="1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Mg/UF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4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=2.0</a:t>
            </a:r>
            <a:r>
              <a:rPr dirty="0" sz="1000" spc="1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1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are</a:t>
            </a:r>
            <a:endParaRPr sz="1000">
              <a:latin typeface="Times New Roman"/>
              <a:cs typeface="Times New Roman"/>
            </a:endParaRPr>
          </a:p>
          <a:p>
            <a:pPr marL="50800" marR="43180">
              <a:lnSpc>
                <a:spcPct val="100000"/>
              </a:lnSpc>
              <a:spcBef>
                <a:spcPts val="37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allowed to react completely at 298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the quantity of sensible heat released by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reaction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sufficient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to increase the temperature of the reaction products to 1773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K?</a:t>
            </a:r>
            <a:endParaRPr sz="1000">
              <a:latin typeface="Times New Roman"/>
              <a:cs typeface="Times New Roman"/>
            </a:endParaRPr>
          </a:p>
          <a:p>
            <a:pPr marL="17780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required thermochemical data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are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2286317"/>
            <a:ext cx="30480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heat released by the reaction occurring at 298 K is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1502" y="2984182"/>
            <a:ext cx="4653915" cy="31565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55244" marR="177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Calculation of the amount of heat required to increase the temperature of the products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from 298 to 1773 K requires knowledge of the constant-pressure molar heat capacities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the changes in enthalpy caused by any phase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transformations.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These data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are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50">
              <a:latin typeface="Times New Roman"/>
              <a:cs typeface="Times New Roman"/>
            </a:endParaRPr>
          </a:p>
          <a:p>
            <a:pPr marL="55244">
              <a:lnSpc>
                <a:spcPts val="830"/>
              </a:lnSpc>
              <a:tabLst>
                <a:tab pos="1338580" algn="l"/>
                <a:tab pos="2067560" algn="l"/>
              </a:tabLst>
            </a:pPr>
            <a:r>
              <a:rPr dirty="0" baseline="-25000" sz="1500" i="1">
                <a:solidFill>
                  <a:srgbClr val="010202"/>
                </a:solidFill>
                <a:latin typeface="Times New Roman"/>
                <a:cs typeface="Times New Roman"/>
              </a:rPr>
              <a:t>C	</a:t>
            </a:r>
            <a:r>
              <a:rPr dirty="0" sz="750" spc="35">
                <a:solidFill>
                  <a:srgbClr val="010202"/>
                </a:solidFill>
                <a:latin typeface="Times New Roman"/>
                <a:cs typeface="Times New Roman"/>
              </a:rPr>
              <a:t>–3	–6</a:t>
            </a:r>
            <a:r>
              <a:rPr dirty="0" sz="750" spc="1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750" spc="10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endParaRPr sz="750">
              <a:latin typeface="Times New Roman"/>
              <a:cs typeface="Times New Roman"/>
            </a:endParaRPr>
          </a:p>
          <a:p>
            <a:pPr marL="140335">
              <a:lnSpc>
                <a:spcPts val="830"/>
              </a:lnSpc>
            </a:pPr>
            <a:r>
              <a:rPr dirty="0" baseline="-33333" sz="1125" spc="7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,U(a)=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25.10+2.38×10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+23.68×10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J/K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the range 298–941</a:t>
            </a:r>
            <a:r>
              <a:rPr dirty="0" sz="1000" spc="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</a:t>
            </a:r>
            <a:endParaRPr sz="1000">
              <a:latin typeface="Times New Roman"/>
              <a:cs typeface="Times New Roman"/>
            </a:endParaRPr>
          </a:p>
          <a:p>
            <a:pPr marL="50800" marR="2298700">
              <a:lnSpc>
                <a:spcPct val="130900"/>
              </a:lnSpc>
              <a:spcBef>
                <a:spcPts val="5"/>
              </a:spcBef>
            </a:pP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C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,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U(ß)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=42.93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J/K in the range 941–1049 K 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Cp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,U(μ)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=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38.28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J/K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the range 1049–1408</a:t>
            </a:r>
            <a:r>
              <a:rPr dirty="0" sz="1000" spc="-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 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C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p,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U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(l)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=48.66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 J/K</a:t>
            </a:r>
            <a:endParaRPr sz="1000">
              <a:latin typeface="Times New Roman"/>
              <a:cs typeface="Times New Roman"/>
            </a:endParaRPr>
          </a:p>
          <a:p>
            <a:pPr marL="50800">
              <a:lnSpc>
                <a:spcPts val="825"/>
              </a:lnSpc>
              <a:spcBef>
                <a:spcPts val="185"/>
              </a:spcBef>
              <a:tabLst>
                <a:tab pos="1490980" algn="l"/>
                <a:tab pos="2219960" algn="l"/>
              </a:tabLst>
            </a:pPr>
            <a:r>
              <a:rPr dirty="0" baseline="-25000" sz="1500" i="1">
                <a:solidFill>
                  <a:srgbClr val="010202"/>
                </a:solidFill>
                <a:latin typeface="Times New Roman"/>
                <a:cs typeface="Times New Roman"/>
              </a:rPr>
              <a:t>C	</a:t>
            </a:r>
            <a:r>
              <a:rPr dirty="0" sz="750" spc="35">
                <a:solidFill>
                  <a:srgbClr val="010202"/>
                </a:solidFill>
                <a:latin typeface="Times New Roman"/>
                <a:cs typeface="Times New Roman"/>
              </a:rPr>
              <a:t>–3	</a:t>
            </a:r>
            <a:r>
              <a:rPr dirty="0" sz="750" spc="10">
                <a:solidFill>
                  <a:srgbClr val="010202"/>
                </a:solidFill>
                <a:latin typeface="Times New Roman"/>
                <a:cs typeface="Times New Roman"/>
              </a:rPr>
              <a:t>5</a:t>
            </a:r>
            <a:r>
              <a:rPr dirty="0" sz="75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750" spc="35">
                <a:solidFill>
                  <a:srgbClr val="010202"/>
                </a:solidFill>
                <a:latin typeface="Times New Roman"/>
                <a:cs typeface="Times New Roman"/>
              </a:rPr>
              <a:t>–2</a:t>
            </a:r>
            <a:endParaRPr sz="750">
              <a:latin typeface="Times New Roman"/>
              <a:cs typeface="Times New Roman"/>
            </a:endParaRPr>
          </a:p>
          <a:p>
            <a:pPr marL="135255">
              <a:lnSpc>
                <a:spcPts val="825"/>
              </a:lnSpc>
              <a:tabLst>
                <a:tab pos="2473960" algn="l"/>
              </a:tabLst>
            </a:pPr>
            <a:r>
              <a:rPr dirty="0" baseline="-33333" sz="1125" spc="-7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,MgF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(s)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=77.11+3.89×10  </a:t>
            </a:r>
            <a:r>
              <a:rPr dirty="0" sz="1000" spc="1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–14.94×10</a:t>
            </a:r>
            <a:r>
              <a:rPr dirty="0" sz="1000" spc="1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	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the range 298–1536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</a:t>
            </a:r>
            <a:endParaRPr sz="10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370"/>
              </a:spcBef>
            </a:pP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C</a:t>
            </a:r>
            <a:r>
              <a:rPr dirty="0" baseline="-33333" sz="1125" spc="7" i="1">
                <a:solidFill>
                  <a:srgbClr val="010202"/>
                </a:solidFill>
                <a:latin typeface="Times New Roman"/>
                <a:cs typeface="Times New Roman"/>
              </a:rPr>
              <a:t>p,</a:t>
            </a:r>
            <a:r>
              <a:rPr dirty="0" baseline="-33333" sz="1125" spc="7">
                <a:solidFill>
                  <a:srgbClr val="010202"/>
                </a:solidFill>
                <a:latin typeface="Times New Roman"/>
                <a:cs typeface="Times New Roman"/>
              </a:rPr>
              <a:t>MgF2</a:t>
            </a:r>
            <a:r>
              <a:rPr dirty="0" baseline="-33333" sz="1125" spc="7" i="1">
                <a:solidFill>
                  <a:srgbClr val="010202"/>
                </a:solidFill>
                <a:latin typeface="Times New Roman"/>
                <a:cs typeface="Times New Roman"/>
              </a:rPr>
              <a:t>(l)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=94.56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J/K</a:t>
            </a:r>
            <a:endParaRPr sz="1000">
              <a:latin typeface="Times New Roman"/>
              <a:cs typeface="Times New Roman"/>
            </a:endParaRPr>
          </a:p>
          <a:p>
            <a:pPr marL="50800" marR="2070100" indent="4445">
              <a:lnSpc>
                <a:spcPct val="130900"/>
              </a:lnSpc>
              <a:spcBef>
                <a:spcPts val="12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 </a:t>
            </a:r>
            <a:r>
              <a:rPr dirty="0" sz="1000" spc="35">
                <a:solidFill>
                  <a:srgbClr val="010202"/>
                </a:solidFill>
                <a:latin typeface="Times New Roman"/>
                <a:cs typeface="Times New Roman"/>
              </a:rPr>
              <a:t>U</a:t>
            </a:r>
            <a:r>
              <a:rPr dirty="0" baseline="-33333" sz="1125" spc="52">
                <a:solidFill>
                  <a:srgbClr val="010202"/>
                </a:solidFill>
                <a:latin typeface="Times New Roman"/>
                <a:cs typeface="Times New Roman"/>
              </a:rPr>
              <a:t>(a)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→ </a:t>
            </a:r>
            <a:r>
              <a:rPr dirty="0" sz="1000" spc="10">
                <a:solidFill>
                  <a:srgbClr val="010202"/>
                </a:solidFill>
                <a:latin typeface="Times New Roman"/>
                <a:cs typeface="Times New Roman"/>
              </a:rPr>
              <a:t>U</a:t>
            </a:r>
            <a:r>
              <a:rPr dirty="0" baseline="-33333" sz="1125" spc="15">
                <a:solidFill>
                  <a:srgbClr val="010202"/>
                </a:solidFill>
                <a:latin typeface="Times New Roman"/>
                <a:cs typeface="Times New Roman"/>
              </a:rPr>
              <a:t>(ß)</a:t>
            </a:r>
            <a:r>
              <a:rPr dirty="0" sz="1000" spc="10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H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trans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=2800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J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trans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=941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  For </a:t>
            </a:r>
            <a:r>
              <a:rPr dirty="0" sz="1000" spc="15">
                <a:solidFill>
                  <a:srgbClr val="010202"/>
                </a:solidFill>
                <a:latin typeface="Times New Roman"/>
                <a:cs typeface="Times New Roman"/>
              </a:rPr>
              <a:t>U</a:t>
            </a:r>
            <a:r>
              <a:rPr dirty="0" baseline="-33333" sz="1125" spc="22">
                <a:solidFill>
                  <a:srgbClr val="010202"/>
                </a:solidFill>
                <a:latin typeface="Times New Roman"/>
                <a:cs typeface="Times New Roman"/>
              </a:rPr>
              <a:t>(ß)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→ U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(μ)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, O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H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trans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=4800 J at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trans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=1049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  For </a:t>
            </a:r>
            <a:r>
              <a:rPr dirty="0" sz="1000" spc="15">
                <a:solidFill>
                  <a:srgbClr val="010202"/>
                </a:solidFill>
                <a:latin typeface="Times New Roman"/>
                <a:cs typeface="Times New Roman"/>
              </a:rPr>
              <a:t>U</a:t>
            </a:r>
            <a:r>
              <a:rPr dirty="0" baseline="-33333" sz="1125" spc="22" i="1">
                <a:solidFill>
                  <a:srgbClr val="010202"/>
                </a:solidFill>
                <a:latin typeface="Times New Roman"/>
                <a:cs typeface="Times New Roman"/>
              </a:rPr>
              <a:t>(μ)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→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U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(l)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H</a:t>
            </a:r>
            <a:r>
              <a:rPr dirty="0" baseline="-33333" sz="1125" spc="-7" i="1">
                <a:solidFill>
                  <a:srgbClr val="010202"/>
                </a:solidFill>
                <a:latin typeface="Times New Roman"/>
                <a:cs typeface="Times New Roman"/>
              </a:rPr>
              <a:t>m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=9200 J at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 spc="-7" i="1">
                <a:solidFill>
                  <a:srgbClr val="010202"/>
                </a:solidFill>
                <a:latin typeface="Times New Roman"/>
                <a:cs typeface="Times New Roman"/>
              </a:rPr>
              <a:t>m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=1408</a:t>
            </a:r>
            <a:r>
              <a:rPr dirty="0" sz="1000" spc="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</a:t>
            </a:r>
            <a:endParaRPr sz="10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375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MgF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2,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(s)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→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MgF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2,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(l)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, O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H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m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=58,600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J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 spc="-7" i="1">
                <a:solidFill>
                  <a:srgbClr val="010202"/>
                </a:solidFill>
                <a:latin typeface="Times New Roman"/>
                <a:cs typeface="Times New Roman"/>
              </a:rPr>
              <a:t>m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=1536</a:t>
            </a:r>
            <a:r>
              <a:rPr dirty="0" sz="1000" spc="-1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55244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heat required to increase the temperature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 of U from 298 to 1773 K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95178" y="1726126"/>
            <a:ext cx="1610685" cy="3198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71911" y="2638697"/>
            <a:ext cx="2886405" cy="1247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87400" y="6342379"/>
            <a:ext cx="3613658" cy="8521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9100" y="2449195"/>
            <a:ext cx="456438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heat required to increase the temperature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2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moles of MgF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2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from 298 to 1773 K</a:t>
            </a:r>
            <a:r>
              <a:rPr dirty="0" sz="1000" spc="-1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4508663"/>
            <a:ext cx="15386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total heat required is</a:t>
            </a:r>
            <a:r>
              <a:rPr dirty="0" sz="1000" spc="-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5196992"/>
            <a:ext cx="45275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</a:t>
            </a:r>
            <a:r>
              <a:rPr dirty="0" sz="1000" spc="-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9100" y="5875818"/>
            <a:ext cx="4649470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8100" marR="3048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more than is made available by the exothermic reaction. The actual temperature attained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by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adiabatically contained reaction products is calculated as follows: Assume that the  temperature attained is at least 941 K. The heat required to raise the temperature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 of </a:t>
            </a:r>
            <a:r>
              <a:rPr dirty="0" sz="1000" spc="35">
                <a:solidFill>
                  <a:srgbClr val="010202"/>
                </a:solidFill>
                <a:latin typeface="Times New Roman"/>
                <a:cs typeface="Times New Roman"/>
              </a:rPr>
              <a:t>U</a:t>
            </a:r>
            <a:r>
              <a:rPr dirty="0" baseline="-33333" sz="1125" spc="52">
                <a:solidFill>
                  <a:srgbClr val="010202"/>
                </a:solidFill>
                <a:latin typeface="Times New Roman"/>
                <a:cs typeface="Times New Roman"/>
              </a:rPr>
              <a:t>(a)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2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moles of MgF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2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from 298 to 941</a:t>
            </a:r>
            <a:r>
              <a:rPr dirty="0" sz="1000" spc="-1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403225"/>
            <a:ext cx="2844800" cy="431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160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14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  <a:p>
            <a:pPr marL="37465">
              <a:lnSpc>
                <a:spcPct val="100000"/>
              </a:lnSpc>
              <a:spcBef>
                <a:spcPts val="795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11250" y="864869"/>
            <a:ext cx="3366770" cy="14465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35000" y="2763392"/>
            <a:ext cx="4005072" cy="15673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20800" y="4835397"/>
            <a:ext cx="2463419" cy="1938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94408" y="5574374"/>
            <a:ext cx="1680774" cy="1104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3479" y="403223"/>
            <a:ext cx="406844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Heat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Capacity, Enthalpy, </a:t>
            </a:r>
            <a:r>
              <a:rPr dirty="0" sz="1000" spc="-15" i="1">
                <a:solidFill>
                  <a:srgbClr val="231F20"/>
                </a:solidFill>
                <a:latin typeface="Times New Roman"/>
                <a:cs typeface="Times New Roman"/>
              </a:rPr>
              <a:t>Entropy,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and the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Third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Law of Thermodynamics</a:t>
            </a:r>
            <a:r>
              <a:rPr dirty="0" sz="1000" spc="15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161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9100" y="2411095"/>
            <a:ext cx="464883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8100" marR="304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 is less than the 328,800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J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released by the exothermic reaction. Assume,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now,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that  the temperature attained is at least 1049 K. The heat required to transform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 of U  from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to 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ß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 941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heat 1 mole of </a:t>
            </a:r>
            <a:r>
              <a:rPr dirty="0" sz="1000" spc="10">
                <a:solidFill>
                  <a:srgbClr val="010202"/>
                </a:solidFill>
                <a:latin typeface="Times New Roman"/>
                <a:cs typeface="Times New Roman"/>
              </a:rPr>
              <a:t>U</a:t>
            </a:r>
            <a:r>
              <a:rPr dirty="0" baseline="-33333" sz="1125" spc="15">
                <a:solidFill>
                  <a:srgbClr val="010202"/>
                </a:solidFill>
                <a:latin typeface="Times New Roman"/>
                <a:cs typeface="Times New Roman"/>
              </a:rPr>
              <a:t>(ß)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2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moles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MgF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from 941 to 1049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8973" y="4965852"/>
            <a:ext cx="4648835" cy="8350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81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Heating to 1049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consumes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118,866+24,601=143,467 J,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 leaves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328,800</a:t>
            </a:r>
            <a:endParaRPr sz="1000">
              <a:latin typeface="Times New Roman"/>
              <a:cs typeface="Times New Roman"/>
            </a:endParaRPr>
          </a:p>
          <a:p>
            <a:pPr algn="just" marL="38100" marR="3048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–143,467=185,333 J of sensible heat available for further heating. Assume that the  temperature attained is at least 1408 K. The heat required to transform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 of U from  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ß</a:t>
            </a:r>
            <a:r>
              <a:rPr dirty="0" sz="1000" spc="9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</a:t>
            </a:r>
            <a:r>
              <a:rPr dirty="0" sz="1000" spc="1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40">
                <a:solidFill>
                  <a:srgbClr val="010202"/>
                </a:solidFill>
                <a:latin typeface="Times New Roman"/>
                <a:cs typeface="Times New Roman"/>
              </a:rPr>
              <a:t>μ</a:t>
            </a:r>
            <a:r>
              <a:rPr dirty="0" sz="1000" spc="1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</a:t>
            </a:r>
            <a:r>
              <a:rPr dirty="0" sz="1000" spc="1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1049</a:t>
            </a:r>
            <a:r>
              <a:rPr dirty="0" sz="1000" spc="1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</a:t>
            </a:r>
            <a:r>
              <a:rPr dirty="0" sz="1000" spc="1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1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increase</a:t>
            </a:r>
            <a:r>
              <a:rPr dirty="0" sz="1000" spc="1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1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temperature</a:t>
            </a:r>
            <a:r>
              <a:rPr dirty="0" sz="1000" spc="1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1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</a:t>
            </a:r>
            <a:r>
              <a:rPr dirty="0" sz="1000" spc="1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</a:t>
            </a:r>
            <a:r>
              <a:rPr dirty="0" sz="1000" spc="1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1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U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(μ)</a:t>
            </a:r>
            <a:r>
              <a:rPr dirty="0" baseline="-33333" sz="1125" spc="247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1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1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moles</a:t>
            </a:r>
            <a:r>
              <a:rPr dirty="0" sz="1000" spc="1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1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MgF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endParaRPr baseline="-33333" sz="1125">
              <a:latin typeface="Times New Roman"/>
              <a:cs typeface="Times New Roman"/>
            </a:endParaRPr>
          </a:p>
          <a:p>
            <a:pPr algn="just" marL="38100">
              <a:lnSpc>
                <a:spcPct val="100000"/>
              </a:lnSpc>
              <a:spcBef>
                <a:spcPts val="37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from 1049 K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5800" y="790701"/>
            <a:ext cx="4092829" cy="16476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85850" y="3158235"/>
            <a:ext cx="3002915" cy="15344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28700" y="6013703"/>
            <a:ext cx="3052318" cy="15745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6400" y="403225"/>
            <a:ext cx="4673600" cy="897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162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7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  <a:p>
            <a:pPr algn="just" marL="50800" marR="43180">
              <a:lnSpc>
                <a:spcPct val="100000"/>
              </a:lnSpc>
              <a:spcBef>
                <a:spcPts val="865"/>
              </a:spcBef>
            </a:pPr>
            <a:r>
              <a:rPr dirty="0" sz="1000" spc="-40">
                <a:solidFill>
                  <a:srgbClr val="010202"/>
                </a:solidFill>
                <a:latin typeface="Times New Roman"/>
                <a:cs typeface="Times New Roman"/>
              </a:rPr>
              <a:t>To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reach 1409 K, requires 143,467+76,692=220,079 of the available heat, which leaves  108,721 J for further heating. Assume that the temperature reaches 1536 K. The heat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required to melt 1 mole of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U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 1408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increase the temperature of 1 mole of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liquid  U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2 moles of MgF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from 1408 to 1536 K</a:t>
            </a:r>
            <a:r>
              <a:rPr dirty="0" sz="1000" spc="-1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3372648"/>
            <a:ext cx="460311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8100" marR="30480" indent="-635">
              <a:lnSpc>
                <a:spcPct val="100000"/>
              </a:lnSpc>
              <a:spcBef>
                <a:spcPts val="100"/>
              </a:spcBef>
            </a:pPr>
            <a:r>
              <a:rPr dirty="0" sz="1000" spc="-40">
                <a:solidFill>
                  <a:srgbClr val="010202"/>
                </a:solidFill>
                <a:latin typeface="Times New Roman"/>
                <a:cs typeface="Times New Roman"/>
              </a:rPr>
              <a:t>To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reach 1536 K thus requires 220,079+36,457=256,536 J, which leaves 108,271–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36,457=71,814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J.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remaining sensible heat is less than the heat of melting of two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moles of MgF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, (O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H</a:t>
            </a:r>
            <a:r>
              <a:rPr dirty="0" baseline="-33333" sz="1125" spc="-7" i="1">
                <a:solidFill>
                  <a:srgbClr val="010202"/>
                </a:solidFill>
                <a:latin typeface="Times New Roman"/>
                <a:cs typeface="Times New Roman"/>
              </a:rPr>
              <a:t>m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=58,600 J), and thus is used to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melt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93900" y="4077017"/>
            <a:ext cx="1076325" cy="419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19100" y="4651564"/>
            <a:ext cx="4648835" cy="10814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2384" indent="-635">
              <a:lnSpc>
                <a:spcPct val="1309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moles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MgF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 its melting temperature of 1536 K. The reaction products are thus  liquid U, liquid MgF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, and solid MgF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2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occurring in the ratio 1:1.23:0.77 at 1536</a:t>
            </a:r>
            <a:r>
              <a:rPr dirty="0" sz="1000" spc="-1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K.</a:t>
            </a:r>
            <a:endParaRPr sz="1000">
              <a:latin typeface="Times New Roman"/>
              <a:cs typeface="Times New Roman"/>
            </a:endParaRPr>
          </a:p>
          <a:p>
            <a:pPr algn="just" marL="38100" marR="30480" indent="127000">
              <a:lnSpc>
                <a:spcPct val="100000"/>
              </a:lnSpc>
              <a:spcBef>
                <a:spcPts val="37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attainment, by the reaction products,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final temperature of 1773 K requires that  an extra 101,264 J be supplied to the adiabatic reaction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container,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this is achieved by  preheating the reactants to some temperature before allowing the reaction to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occur.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 required temperature, </a:t>
            </a:r>
            <a:r>
              <a:rPr dirty="0" sz="1000" spc="-40" i="1">
                <a:solidFill>
                  <a:srgbClr val="010202"/>
                </a:solidFill>
                <a:latin typeface="Times New Roman"/>
                <a:cs typeface="Times New Roman"/>
              </a:rPr>
              <a:t>T,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obtained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from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89112" y="5907404"/>
            <a:ext cx="1476375" cy="3905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76250" y="7130884"/>
            <a:ext cx="371475" cy="142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19100" y="6453375"/>
            <a:ext cx="4648835" cy="8680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 indent="-635">
              <a:lnSpc>
                <a:spcPct val="1309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Assume that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less than the melting temperature of Mg,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Mg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(m)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=923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required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thermochemical data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are</a:t>
            </a:r>
            <a:endParaRPr sz="1000">
              <a:latin typeface="Times New Roman"/>
              <a:cs typeface="Times New Roman"/>
            </a:endParaRPr>
          </a:p>
          <a:p>
            <a:pPr algn="ctr" marR="1014730">
              <a:lnSpc>
                <a:spcPts val="550"/>
              </a:lnSpc>
              <a:spcBef>
                <a:spcPts val="65"/>
              </a:spcBef>
              <a:tabLst>
                <a:tab pos="664845" algn="l"/>
              </a:tabLst>
            </a:pPr>
            <a:r>
              <a:rPr dirty="0" sz="750" spc="35">
                <a:solidFill>
                  <a:srgbClr val="010202"/>
                </a:solidFill>
                <a:latin typeface="Times New Roman"/>
                <a:cs typeface="Times New Roman"/>
              </a:rPr>
              <a:t>–3	</a:t>
            </a:r>
            <a:r>
              <a:rPr dirty="0" sz="750" spc="10">
                <a:solidFill>
                  <a:srgbClr val="010202"/>
                </a:solidFill>
                <a:latin typeface="Times New Roman"/>
                <a:cs typeface="Times New Roman"/>
              </a:rPr>
              <a:t>5 </a:t>
            </a:r>
            <a:r>
              <a:rPr dirty="0" sz="75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750" spc="35">
                <a:solidFill>
                  <a:srgbClr val="010202"/>
                </a:solidFill>
                <a:latin typeface="Times New Roman"/>
                <a:cs typeface="Times New Roman"/>
              </a:rPr>
              <a:t>–2</a:t>
            </a:r>
            <a:endParaRPr sz="750">
              <a:latin typeface="Times New Roman"/>
              <a:cs typeface="Times New Roman"/>
            </a:endParaRPr>
          </a:p>
          <a:p>
            <a:pPr algn="ctr" marR="987425">
              <a:lnSpc>
                <a:spcPts val="850"/>
              </a:lnSpc>
              <a:tabLst>
                <a:tab pos="2122805" algn="l"/>
              </a:tabLst>
            </a:pP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C</a:t>
            </a:r>
            <a:r>
              <a:rPr dirty="0" baseline="-33333" sz="1125" spc="-7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,Mg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=21.12+11.92×10  </a:t>
            </a:r>
            <a:r>
              <a:rPr dirty="0" sz="1000" spc="1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+0.15×10</a:t>
            </a:r>
            <a:r>
              <a:rPr dirty="0" sz="1000" spc="1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	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the range 298–923</a:t>
            </a:r>
            <a:r>
              <a:rPr dirty="0" sz="1000" spc="-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</a:t>
            </a:r>
            <a:endParaRPr sz="1000">
              <a:latin typeface="Times New Roman"/>
              <a:cs typeface="Times New Roman"/>
            </a:endParaRPr>
          </a:p>
          <a:p>
            <a:pPr marL="438150">
              <a:lnSpc>
                <a:spcPct val="100000"/>
              </a:lnSpc>
              <a:spcBef>
                <a:spcPts val="819"/>
              </a:spcBef>
            </a:pP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=107.53+29.29×10</a:t>
            </a:r>
            <a:r>
              <a:rPr dirty="0" baseline="33333" sz="1125" spc="7">
                <a:solidFill>
                  <a:srgbClr val="010202"/>
                </a:solidFill>
                <a:latin typeface="Times New Roman"/>
                <a:cs typeface="Times New Roman"/>
              </a:rPr>
              <a:t>–3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–0.25×10</a:t>
            </a:r>
            <a:r>
              <a:rPr dirty="0" baseline="33333" sz="1125" spc="7">
                <a:solidFill>
                  <a:srgbClr val="010202"/>
                </a:solidFill>
                <a:latin typeface="Times New Roman"/>
                <a:cs typeface="Times New Roman"/>
              </a:rPr>
              <a:t>5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33333" sz="1125" spc="7">
                <a:solidFill>
                  <a:srgbClr val="010202"/>
                </a:solidFill>
                <a:latin typeface="Times New Roman"/>
                <a:cs typeface="Times New Roman"/>
              </a:rPr>
              <a:t>–2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the range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298–1118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35050" y="1566036"/>
            <a:ext cx="2906014" cy="15581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2404745"/>
            <a:ext cx="4725035" cy="9874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6200" marR="685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 has the solution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=859 K,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 is less than the melting temperature of Mg. Thus  in order to produce liquid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U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liquid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MgF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2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 1773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stoichiometric reactants</a:t>
            </a:r>
            <a:r>
              <a:rPr dirty="0" sz="1000" spc="-1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must</a:t>
            </a:r>
            <a:endParaRPr sz="1000">
              <a:latin typeface="Times New Roman"/>
              <a:cs typeface="Times New Roman"/>
            </a:endParaRPr>
          </a:p>
          <a:p>
            <a:pPr marL="75565" marR="68580">
              <a:lnSpc>
                <a:spcPct val="100000"/>
              </a:lnSpc>
              <a:spcBef>
                <a:spcPts val="370"/>
              </a:spcBef>
              <a:tabLst>
                <a:tab pos="4084320" algn="l"/>
              </a:tabLst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be preheated to 859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enthalpy-temperature diagram for the process is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shown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 Fig.</a:t>
            </a:r>
            <a:r>
              <a:rPr dirty="0" sz="1000" spc="10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6.16.</a:t>
            </a:r>
            <a:r>
              <a:rPr dirty="0" sz="1000" spc="10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Taking</a:t>
            </a:r>
            <a:r>
              <a:rPr dirty="0" sz="1000" spc="1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10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relative</a:t>
            </a:r>
            <a:r>
              <a:rPr dirty="0" sz="1000" spc="1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zero</a:t>
            </a:r>
            <a:r>
              <a:rPr dirty="0" sz="1000" spc="10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1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enthalpy</a:t>
            </a:r>
            <a:r>
              <a:rPr dirty="0" sz="1000" spc="10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</a:t>
            </a:r>
            <a:r>
              <a:rPr dirty="0" sz="1000" spc="10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be	the line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ab 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represents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influence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supply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101,264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joules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heat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to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mole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of UF</a:t>
            </a:r>
            <a:r>
              <a:rPr dirty="0" baseline="-33333" sz="1125" spc="-22">
                <a:solidFill>
                  <a:srgbClr val="010202"/>
                </a:solidFill>
                <a:latin typeface="Times New Roman"/>
                <a:cs typeface="Times New Roman"/>
              </a:rPr>
              <a:t>4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2  moles of Mg, which is</a:t>
            </a:r>
            <a:r>
              <a:rPr dirty="0" sz="1000" spc="-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 increase 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temperature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the system from 298 to 859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9887" y="403223"/>
            <a:ext cx="4572635" cy="441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16255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Heat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Capacity, Enthalpy, </a:t>
            </a:r>
            <a:r>
              <a:rPr dirty="0" sz="1000" spc="-15" i="1">
                <a:solidFill>
                  <a:srgbClr val="231F20"/>
                </a:solidFill>
                <a:latin typeface="Times New Roman"/>
                <a:cs typeface="Times New Roman"/>
              </a:rPr>
              <a:t>Entropy,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and the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Third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Law of Thermodynamics</a:t>
            </a:r>
            <a:r>
              <a:rPr dirty="0" sz="1000" spc="15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163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14475" y="811212"/>
            <a:ext cx="2647950" cy="1514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285070" y="2937929"/>
            <a:ext cx="1066800" cy="177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3225"/>
            <a:ext cx="28448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164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14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200" y="690880"/>
            <a:ext cx="3810000" cy="4210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00" y="7344409"/>
            <a:ext cx="459803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reaction causes the enthalpy to decreases from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to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c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the sensible heat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produced  increases</a:t>
            </a:r>
            <a:r>
              <a:rPr dirty="0" sz="1000" spc="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temperature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products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along</a:t>
            </a:r>
            <a:r>
              <a:rPr dirty="0" sz="1000" spc="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cl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line</a:t>
            </a:r>
            <a:r>
              <a:rPr dirty="0" sz="1000" spc="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contains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four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jogs;</a:t>
            </a:r>
            <a:r>
              <a:rPr dirty="0" sz="1000" spc="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ed</a:t>
            </a:r>
            <a:r>
              <a:rPr dirty="0" sz="1000" spc="4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</a:t>
            </a:r>
            <a:r>
              <a:rPr dirty="0" sz="1000" spc="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941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2600" y="5093968"/>
            <a:ext cx="4343400" cy="5829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0894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Figure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6.16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enthalpy-temperature diagram considered in Example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1.</a:t>
            </a:r>
            <a:endParaRPr sz="1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79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 the point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reactants are placed in an adiabatic container and are allowed to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react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completely,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which causes the change in</a:t>
            </a:r>
            <a:r>
              <a:rPr dirty="0" sz="1000" spc="1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enthalpy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25500" y="5819902"/>
            <a:ext cx="3981323" cy="14063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3700" y="403223"/>
            <a:ext cx="4701540" cy="2568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92455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Heat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Capacity, Enthalpy, </a:t>
            </a:r>
            <a:r>
              <a:rPr dirty="0" sz="1000" spc="-15" i="1">
                <a:solidFill>
                  <a:srgbClr val="231F20"/>
                </a:solidFill>
                <a:latin typeface="Times New Roman"/>
                <a:cs typeface="Times New Roman"/>
              </a:rPr>
              <a:t>Entropy,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and the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Third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Law of Thermodynamics</a:t>
            </a:r>
            <a:r>
              <a:rPr dirty="0" sz="1000" spc="15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165</a:t>
            </a:r>
            <a:endParaRPr sz="1000">
              <a:latin typeface="Times New Roman"/>
              <a:cs typeface="Times New Roman"/>
            </a:endParaRPr>
          </a:p>
          <a:p>
            <a:pPr algn="just" marL="63500" marR="57150">
              <a:lnSpc>
                <a:spcPct val="100000"/>
              </a:lnSpc>
              <a:spcBef>
                <a:spcPts val="865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 (for the heat of transformation of 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a–U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 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ß–U),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fg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 1049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(the heat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  transformation of </a:t>
            </a:r>
            <a:r>
              <a:rPr dirty="0" sz="1000" spc="15">
                <a:solidFill>
                  <a:srgbClr val="010202"/>
                </a:solidFill>
                <a:latin typeface="Times New Roman"/>
                <a:cs typeface="Times New Roman"/>
              </a:rPr>
              <a:t>ß–U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to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μ–U),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hi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 1409 K (the heat of melting of U), and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kj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 1536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  which</a:t>
            </a:r>
            <a:r>
              <a:rPr dirty="0" sz="1000" spc="19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represents</a:t>
            </a:r>
            <a:r>
              <a:rPr dirty="0" sz="1000" spc="2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2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heat</a:t>
            </a:r>
            <a:r>
              <a:rPr dirty="0" sz="1000" spc="19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2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melting</a:t>
            </a:r>
            <a:r>
              <a:rPr dirty="0" sz="1000" spc="2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19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2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moles</a:t>
            </a:r>
            <a:r>
              <a:rPr dirty="0" sz="1000" spc="2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19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MgF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r>
              <a:rPr dirty="0" sz="1000" spc="20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</a:t>
            </a:r>
            <a:r>
              <a:rPr dirty="0" sz="1000" spc="20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2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reaction</a:t>
            </a:r>
            <a:r>
              <a:rPr dirty="0" sz="1000" spc="20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has</a:t>
            </a:r>
            <a:r>
              <a:rPr dirty="0" sz="1000" spc="20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been</a:t>
            </a:r>
            <a:endParaRPr sz="1000">
              <a:latin typeface="Times New Roman"/>
              <a:cs typeface="Times New Roman"/>
            </a:endParaRPr>
          </a:p>
          <a:p>
            <a:pPr algn="just" marL="63500" indent="-635">
              <a:lnSpc>
                <a:spcPct val="100000"/>
              </a:lnSpc>
              <a:spcBef>
                <a:spcPts val="37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conducted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adiabatically,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H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i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=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H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b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r>
              <a:rPr dirty="0" sz="1000" spc="-20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practice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system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does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not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follow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line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</a:t>
            </a:r>
            <a:r>
              <a:rPr dirty="0" sz="1000" spc="-20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→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c</a:t>
            </a:r>
            <a:r>
              <a:rPr dirty="0" sz="1000" spc="-20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→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l,</a:t>
            </a:r>
            <a:endParaRPr sz="1000">
              <a:latin typeface="Times New Roman"/>
              <a:cs typeface="Times New Roman"/>
            </a:endParaRPr>
          </a:p>
          <a:p>
            <a:pPr algn="just" marL="63500" marR="55880">
              <a:lnSpc>
                <a:spcPct val="100000"/>
              </a:lnSpc>
              <a:spcBef>
                <a:spcPts val="37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 would require that all of the heat of the reaction be released isothermally before  being made available to increase the temperature of the products. In practice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temperature of the system begins to increase as soon as the reaction begins, but, as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enthalpy is a state function, 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difference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between its value in state 1 and its value in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state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2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independent of the process path taken by the system between the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states.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marL="2061845">
              <a:lnSpc>
                <a:spcPct val="100000"/>
              </a:lnSpc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Example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  <a:p>
            <a:pPr algn="just" marL="63500" marR="55244">
              <a:lnSpc>
                <a:spcPct val="131000"/>
              </a:lnSpc>
              <a:spcBef>
                <a:spcPts val="25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 mixture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Fe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Al, present in the molar ratio 1:2, is placed in an adiabatic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container at 298 K, and the Thermit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reaction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41475" y="3145942"/>
            <a:ext cx="1771650" cy="133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00" y="3481870"/>
            <a:ext cx="459867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allowed to proceed to completion. Calculate the state and the temperature of the  reaction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products.</a:t>
            </a:r>
            <a:endParaRPr sz="1000">
              <a:latin typeface="Times New Roman"/>
              <a:cs typeface="Times New Roman"/>
            </a:endParaRPr>
          </a:p>
          <a:p>
            <a:pPr marL="13970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From the thermochemical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data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65287" y="4139095"/>
            <a:ext cx="1724025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44500" y="4484522"/>
            <a:ext cx="2089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17675" y="4836947"/>
            <a:ext cx="1619250" cy="142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5182398"/>
            <a:ext cx="336867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heat released by the Thermit reaction at 298 K is calculated</a:t>
            </a:r>
            <a:r>
              <a:rPr dirty="0" sz="1000" spc="-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89037" y="5534824"/>
            <a:ext cx="2676525" cy="142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66725" y="6730212"/>
            <a:ext cx="466725" cy="1143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19098" y="5870727"/>
            <a:ext cx="4648835" cy="167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8100" marR="3048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this heat raises the temperature of the reaction products. Assume, first, that the  sensible heat raises the temperature of the products to the melting temperature of Fe,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1809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which state the reactants occur as 2 moles of liquid Fe and 1 mole of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solid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Al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.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molar heat capacities and molar heats of transformation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are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algn="ctr" marR="211454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=117.49+10.38×10</a:t>
            </a:r>
            <a:r>
              <a:rPr dirty="0" baseline="33333" sz="1125">
                <a:solidFill>
                  <a:srgbClr val="010202"/>
                </a:solidFill>
                <a:latin typeface="Times New Roman"/>
                <a:cs typeface="Times New Roman"/>
              </a:rPr>
              <a:t>–3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37.11×10</a:t>
            </a:r>
            <a:r>
              <a:rPr dirty="0" baseline="33333" sz="1125">
                <a:solidFill>
                  <a:srgbClr val="010202"/>
                </a:solidFill>
                <a:latin typeface="Times New Roman"/>
                <a:cs typeface="Times New Roman"/>
              </a:rPr>
              <a:t>5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33333" sz="1125">
                <a:solidFill>
                  <a:srgbClr val="010202"/>
                </a:solidFill>
                <a:latin typeface="Times New Roman"/>
                <a:cs typeface="Times New Roman"/>
              </a:rPr>
              <a:t>–2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J/K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the range 298–2325</a:t>
            </a:r>
            <a:r>
              <a:rPr dirty="0" sz="1000" spc="-1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</a:t>
            </a:r>
            <a:endParaRPr sz="1000">
              <a:latin typeface="Times New Roman"/>
              <a:cs typeface="Times New Roman"/>
            </a:endParaRPr>
          </a:p>
          <a:p>
            <a:pPr marL="1397000">
              <a:lnSpc>
                <a:spcPts val="550"/>
              </a:lnSpc>
              <a:spcBef>
                <a:spcPts val="65"/>
              </a:spcBef>
              <a:tabLst>
                <a:tab pos="1995805" algn="l"/>
              </a:tabLst>
            </a:pPr>
            <a:r>
              <a:rPr dirty="0" sz="750" spc="35">
                <a:solidFill>
                  <a:srgbClr val="010202"/>
                </a:solidFill>
                <a:latin typeface="Times New Roman"/>
                <a:cs typeface="Times New Roman"/>
              </a:rPr>
              <a:t>–3	</a:t>
            </a:r>
            <a:r>
              <a:rPr dirty="0" sz="750" spc="20">
                <a:solidFill>
                  <a:srgbClr val="010202"/>
                </a:solidFill>
                <a:latin typeface="Times New Roman"/>
                <a:cs typeface="Times New Roman"/>
              </a:rPr>
              <a:t>–0.5</a:t>
            </a:r>
            <a:endParaRPr sz="750">
              <a:latin typeface="Times New Roman"/>
              <a:cs typeface="Times New Roman"/>
            </a:endParaRPr>
          </a:p>
          <a:p>
            <a:pPr marL="165100">
              <a:lnSpc>
                <a:spcPts val="850"/>
              </a:lnSpc>
              <a:tabLst>
                <a:tab pos="2205990" algn="l"/>
              </a:tabLst>
            </a:pP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C</a:t>
            </a:r>
            <a:r>
              <a:rPr dirty="0" baseline="-33333" sz="1125" spc="7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baseline="-33333" sz="1125" spc="7">
                <a:solidFill>
                  <a:srgbClr val="010202"/>
                </a:solidFill>
                <a:latin typeface="Times New Roman"/>
                <a:cs typeface="Times New Roman"/>
              </a:rPr>
              <a:t>,Fe(a)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=37.12+6.17×10  </a:t>
            </a:r>
            <a:r>
              <a:rPr dirty="0" sz="1000" spc="1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–56.92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T	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J/K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the range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298–1187 K</a:t>
            </a:r>
            <a:endParaRPr sz="1000">
              <a:latin typeface="Times New Roman"/>
              <a:cs typeface="Times New Roman"/>
            </a:endParaRPr>
          </a:p>
          <a:p>
            <a:pPr marL="1386205">
              <a:lnSpc>
                <a:spcPts val="550"/>
              </a:lnSpc>
              <a:spcBef>
                <a:spcPts val="440"/>
              </a:spcBef>
            </a:pPr>
            <a:r>
              <a:rPr dirty="0" sz="750" spc="35">
                <a:solidFill>
                  <a:srgbClr val="010202"/>
                </a:solidFill>
                <a:latin typeface="Times New Roman"/>
                <a:cs typeface="Times New Roman"/>
              </a:rPr>
              <a:t>–3</a:t>
            </a:r>
            <a:endParaRPr sz="750">
              <a:latin typeface="Times New Roman"/>
              <a:cs typeface="Times New Roman"/>
            </a:endParaRPr>
          </a:p>
          <a:p>
            <a:pPr marL="165100">
              <a:lnSpc>
                <a:spcPts val="850"/>
              </a:lnSpc>
            </a:pP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C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,Fe(μ)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=24.48+8.45×10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the range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1187–1664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</a:t>
            </a:r>
            <a:endParaRPr sz="1000">
              <a:latin typeface="Times New Roman"/>
              <a:cs typeface="Times New Roman"/>
            </a:endParaRPr>
          </a:p>
          <a:p>
            <a:pPr marL="1391920">
              <a:lnSpc>
                <a:spcPts val="550"/>
              </a:lnSpc>
              <a:spcBef>
                <a:spcPts val="439"/>
              </a:spcBef>
              <a:tabLst>
                <a:tab pos="2006600" algn="l"/>
              </a:tabLst>
            </a:pPr>
            <a:r>
              <a:rPr dirty="0" sz="750" spc="35">
                <a:solidFill>
                  <a:srgbClr val="010202"/>
                </a:solidFill>
                <a:latin typeface="Times New Roman"/>
                <a:cs typeface="Times New Roman"/>
              </a:rPr>
              <a:t>–3	</a:t>
            </a:r>
            <a:r>
              <a:rPr dirty="0" sz="750" spc="20">
                <a:solidFill>
                  <a:srgbClr val="010202"/>
                </a:solidFill>
                <a:latin typeface="Times New Roman"/>
                <a:cs typeface="Times New Roman"/>
              </a:rPr>
              <a:t>–0.5</a:t>
            </a:r>
            <a:endParaRPr sz="750">
              <a:latin typeface="Times New Roman"/>
              <a:cs typeface="Times New Roman"/>
            </a:endParaRPr>
          </a:p>
          <a:p>
            <a:pPr marL="164465">
              <a:lnSpc>
                <a:spcPts val="850"/>
              </a:lnSpc>
              <a:tabLst>
                <a:tab pos="2216785" algn="l"/>
              </a:tabLst>
            </a:pP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C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,Fe(6)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=37.12+6.17×10  </a:t>
            </a:r>
            <a:r>
              <a:rPr dirty="0" sz="1000" spc="1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20" i="1">
                <a:solidFill>
                  <a:srgbClr val="010202"/>
                </a:solidFill>
                <a:latin typeface="Times New Roman"/>
                <a:cs typeface="Times New Roman"/>
              </a:rPr>
              <a:t>T–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56.92</a:t>
            </a:r>
            <a:r>
              <a:rPr dirty="0" sz="1000" spc="20" i="1">
                <a:solidFill>
                  <a:srgbClr val="010202"/>
                </a:solidFill>
                <a:latin typeface="Times New Roman"/>
                <a:cs typeface="Times New Roman"/>
              </a:rPr>
              <a:t>T	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J/K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the range 1667–1809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 K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1825" y="1790700"/>
            <a:ext cx="3790950" cy="981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4500" y="2974340"/>
            <a:ext cx="45993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the heat required to raise the temperature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2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moles of Fe from 298 to 1809 K and  melt the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2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moles at 1809 K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5767703"/>
            <a:ext cx="15386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total heat required is</a:t>
            </a:r>
            <a:r>
              <a:rPr dirty="0" sz="1000" spc="-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17612" y="6120129"/>
            <a:ext cx="2619375" cy="1428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19100" y="6456045"/>
            <a:ext cx="4650740" cy="6826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remaining available sensible heat is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852,300–341,190=511,110 J.</a:t>
            </a:r>
            <a:endParaRPr sz="1000">
              <a:latin typeface="Times New Roman"/>
              <a:cs typeface="Times New Roman"/>
            </a:endParaRPr>
          </a:p>
          <a:p>
            <a:pPr marL="38100" marR="30480" indent="12700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Consider that the remaining sensible heat raises the temperature of the system to the  melting temperature of Al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, 2325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melts the mole of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Al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heat required</a:t>
            </a:r>
            <a:r>
              <a:rPr dirty="0" sz="1000" spc="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</a:t>
            </a:r>
            <a:endParaRPr sz="10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37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increase the temperature of the mole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Al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baseline="-33333" sz="1125" spc="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6400" y="403225"/>
            <a:ext cx="4385310" cy="1214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166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7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264795" indent="-635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 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Fe</a:t>
            </a:r>
            <a:r>
              <a:rPr dirty="0" baseline="-33333" sz="1125" spc="37">
                <a:solidFill>
                  <a:srgbClr val="010202"/>
                </a:solidFill>
                <a:latin typeface="Times New Roman"/>
                <a:cs typeface="Times New Roman"/>
              </a:rPr>
              <a:t>(a)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→ Fe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(μ)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H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trans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=670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J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1187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</a:t>
            </a:r>
            <a:endParaRPr sz="1000">
              <a:latin typeface="Times New Roman"/>
              <a:cs typeface="Times New Roman"/>
            </a:endParaRPr>
          </a:p>
          <a:p>
            <a:pPr marL="264795" marR="1894205">
              <a:lnSpc>
                <a:spcPct val="130900"/>
              </a:lnSpc>
              <a:spcBef>
                <a:spcPts val="37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 Fe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(μ)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→ 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Fe</a:t>
            </a:r>
            <a:r>
              <a:rPr dirty="0" baseline="-33333" sz="1125" spc="7">
                <a:solidFill>
                  <a:srgbClr val="010202"/>
                </a:solidFill>
                <a:latin typeface="Times New Roman"/>
                <a:cs typeface="Times New Roman"/>
              </a:rPr>
              <a:t>(6)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H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trans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=840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J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 1664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  For </a:t>
            </a:r>
            <a:r>
              <a:rPr dirty="0" sz="1000" spc="10">
                <a:solidFill>
                  <a:srgbClr val="010202"/>
                </a:solidFill>
                <a:latin typeface="Times New Roman"/>
                <a:cs typeface="Times New Roman"/>
              </a:rPr>
              <a:t>Fe</a:t>
            </a:r>
            <a:r>
              <a:rPr dirty="0" baseline="-33333" sz="1125" spc="15">
                <a:solidFill>
                  <a:srgbClr val="010202"/>
                </a:solidFill>
                <a:latin typeface="Times New Roman"/>
                <a:cs typeface="Times New Roman"/>
              </a:rPr>
              <a:t>(6)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→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Fe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(l)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H</a:t>
            </a:r>
            <a:r>
              <a:rPr dirty="0" baseline="-33333" sz="1125" spc="-7" i="1">
                <a:solidFill>
                  <a:srgbClr val="010202"/>
                </a:solidFill>
                <a:latin typeface="Times New Roman"/>
                <a:cs typeface="Times New Roman"/>
              </a:rPr>
              <a:t>m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=13,770 J at 1809</a:t>
            </a:r>
            <a:r>
              <a:rPr dirty="0" sz="1000" spc="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</a:t>
            </a:r>
            <a:endParaRPr sz="10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969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heat required to raise the temperature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Al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from 298 to 1809 K</a:t>
            </a:r>
            <a:r>
              <a:rPr dirty="0" sz="1000" spc="-1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73100" y="3367532"/>
            <a:ext cx="4303141" cy="236651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3479" y="403223"/>
            <a:ext cx="406844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Heat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Capacity, Enthalpy, </a:t>
            </a:r>
            <a:r>
              <a:rPr dirty="0" sz="1000" spc="-15" i="1">
                <a:solidFill>
                  <a:srgbClr val="231F20"/>
                </a:solidFill>
                <a:latin typeface="Times New Roman"/>
                <a:cs typeface="Times New Roman"/>
              </a:rPr>
              <a:t>Entropy,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and the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Third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Law of Thermodynamics</a:t>
            </a:r>
            <a:r>
              <a:rPr dirty="0" sz="1000" spc="15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167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22300" y="678180"/>
            <a:ext cx="3810000" cy="962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19036" y="1786128"/>
            <a:ext cx="4648835" cy="424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309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and, with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C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p,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Fe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(l)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=41.84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J/K, the heat required to increase the temperature of the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2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moles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liquid Fe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55700" y="2385225"/>
            <a:ext cx="2743200" cy="1428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19100" y="2683548"/>
            <a:ext cx="4651375" cy="424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735" marR="30480" indent="-1270">
              <a:lnSpc>
                <a:spcPct val="1309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molar latent heat of melting of Al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 its melting temperature of 2325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107,000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J, and thus the sensible heat consumed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89062" y="3282632"/>
            <a:ext cx="2276475" cy="1238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18083" y="3609022"/>
            <a:ext cx="4650105" cy="882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8100" marR="30480" indent="635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 still leaves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511,110–221,418=289,692 J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sensible heat. Consider that this is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sufficient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 raise the temperature of the system to the boiling point of Fe, 3343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constant-pressure</a:t>
            </a:r>
            <a:r>
              <a:rPr dirty="0" sz="1000" spc="1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molar</a:t>
            </a:r>
            <a:r>
              <a:rPr dirty="0" sz="1000" spc="1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heat</a:t>
            </a:r>
            <a:r>
              <a:rPr dirty="0" sz="1000" spc="1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capacity</a:t>
            </a:r>
            <a:r>
              <a:rPr dirty="0" sz="1000" spc="1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1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liquid</a:t>
            </a:r>
            <a:r>
              <a:rPr dirty="0" sz="1000" spc="1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Al</a:t>
            </a:r>
            <a:r>
              <a:rPr dirty="0" baseline="-33333" sz="1125" spc="7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 spc="7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baseline="-33333" sz="1125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r>
              <a:rPr dirty="0" sz="1000" spc="1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184.1</a:t>
            </a:r>
            <a:r>
              <a:rPr dirty="0" sz="1000" spc="1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J/K,</a:t>
            </a:r>
            <a:r>
              <a:rPr dirty="0" sz="1000" spc="1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1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thus</a:t>
            </a:r>
            <a:r>
              <a:rPr dirty="0" sz="1000" spc="1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1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heat</a:t>
            </a:r>
            <a:endParaRPr sz="1000">
              <a:latin typeface="Times New Roman"/>
              <a:cs typeface="Times New Roman"/>
            </a:endParaRPr>
          </a:p>
          <a:p>
            <a:pPr algn="just" marL="39370" marR="30480" indent="-635">
              <a:lnSpc>
                <a:spcPct val="1309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required to increase the temperature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 of liquid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Al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2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moles of liquid Fe  from 2325 to 3343 K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60450" y="4665345"/>
            <a:ext cx="2933700" cy="1333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43991" y="5001258"/>
            <a:ext cx="459867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 leaves 289,692–272,600=17,092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J.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molar heat of boiling of Fe at its boiling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temperature of 3343 K is 340,159 J, and thus the remaining 17,092 J of sensible heat is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used to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convert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46275" y="5668009"/>
            <a:ext cx="1162050" cy="4000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19100" y="6270625"/>
            <a:ext cx="4652645" cy="1339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8100" marR="33655" indent="-635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moles of liquid iron to iron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vapor.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final state of the system is thus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 of liquid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Al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1.95 moles of liquid Fe, and 0.05 mole of iron vapor at 3343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K.</a:t>
            </a:r>
            <a:endParaRPr sz="1000">
              <a:latin typeface="Times New Roman"/>
              <a:cs typeface="Times New Roman"/>
            </a:endParaRPr>
          </a:p>
          <a:p>
            <a:pPr algn="just" marL="38735" marR="30480" indent="125730">
              <a:lnSpc>
                <a:spcPct val="100000"/>
              </a:lnSpc>
              <a:spcBef>
                <a:spcPts val="37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Suppose,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now,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that it is required that the increase in the temperature of the products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Thermit reaction be limited to 1809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 produce liquid Fe at its melting temperature.  This could be achieved by including Fe in the reactants in an amount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sufficient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 absorb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excess sensible heat. The sensible heat remaining after the temperature of the mole of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Al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the 2 moles of Fe has been increased to 1809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has been calculated as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511,110</a:t>
            </a:r>
            <a:endParaRPr sz="1000">
              <a:latin typeface="Times New Roman"/>
              <a:cs typeface="Times New Roman"/>
            </a:endParaRPr>
          </a:p>
          <a:p>
            <a:pPr algn="just" marL="38100">
              <a:lnSpc>
                <a:spcPct val="100000"/>
              </a:lnSpc>
              <a:spcBef>
                <a:spcPts val="37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J,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the heat required to raise the temperature of 2 moles of Fe from 298 to 1809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</a:t>
            </a:r>
            <a:r>
              <a:rPr dirty="0" sz="1000" spc="20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3099"/>
            <a:ext cx="28505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150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10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81075" y="700405"/>
            <a:ext cx="3524250" cy="3200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00" y="6839584"/>
            <a:ext cx="2089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01330" y="5795555"/>
            <a:ext cx="2015362" cy="3914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97211" y="6362393"/>
            <a:ext cx="1833630" cy="2995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480921" y="7190778"/>
            <a:ext cx="2000758" cy="3858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12" y="4103370"/>
            <a:ext cx="4639945" cy="138430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903605" marR="779145" indent="-457200">
              <a:lnSpc>
                <a:spcPts val="1100"/>
              </a:lnSpc>
              <a:spcBef>
                <a:spcPts val="219"/>
              </a:spcBef>
            </a:pP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Figure </a:t>
            </a:r>
            <a:r>
              <a:rPr dirty="0" sz="1000" spc="-15" b="1">
                <a:solidFill>
                  <a:srgbClr val="010202"/>
                </a:solidFill>
                <a:latin typeface="Times New Roman"/>
                <a:cs typeface="Times New Roman"/>
              </a:rPr>
              <a:t>6.11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cycle used for the experimental verification of</a:t>
            </a:r>
            <a:r>
              <a:rPr dirty="0" sz="1000" spc="-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 Third Law of</a:t>
            </a:r>
            <a:r>
              <a:rPr dirty="0" sz="1000" spc="2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Thermodynamics.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 marR="5080" indent="1905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cycle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shown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Fig. 6.11 has been examined for the case of sulfur, which has two 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allotropes;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monoclinic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form which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is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stable above 368.5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an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orthorhombic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form which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is 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stable below 368.5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K, with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molar latent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heat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transformation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400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J/mole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at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the equilibri-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um transformation temperature of 368.5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K. As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monoclinic sulfur can be supercooled with 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relative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ease,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variations,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with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temperature,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heat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capacities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both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allotropes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have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been 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measured experimentally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temperatures below 368.5 K. The measured heat capacities</a:t>
            </a:r>
            <a:r>
              <a:rPr dirty="0" sz="1000" spc="-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give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9074" y="403225"/>
            <a:ext cx="4648835" cy="627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168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7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  <a:p>
            <a:pPr marL="38100" marR="30480">
              <a:lnSpc>
                <a:spcPct val="130900"/>
              </a:lnSpc>
              <a:spcBef>
                <a:spcPts val="395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melt the Fe has been calculated as O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H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= 157,541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J.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number of moles of Fe which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must be added to the reacting mole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Fe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2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moles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Al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r>
              <a:rPr dirty="0" sz="1000" spc="10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12912" y="1261427"/>
            <a:ext cx="1638300" cy="400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06400" y="1816925"/>
            <a:ext cx="4673600" cy="134429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50800" indent="-635">
              <a:lnSpc>
                <a:spcPct val="100000"/>
              </a:lnSpc>
              <a:spcBef>
                <a:spcPts val="47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1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required</a:t>
            </a:r>
            <a:r>
              <a:rPr dirty="0" sz="100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final</a:t>
            </a:r>
            <a:r>
              <a:rPr dirty="0" sz="100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state</a:t>
            </a:r>
            <a:r>
              <a:rPr dirty="0" sz="100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r>
              <a:rPr dirty="0" sz="100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thus</a:t>
            </a:r>
            <a:r>
              <a:rPr dirty="0" sz="100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achieved</a:t>
            </a:r>
            <a:r>
              <a:rPr dirty="0" sz="100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by</a:t>
            </a:r>
            <a:r>
              <a:rPr dirty="0" sz="100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starting</a:t>
            </a:r>
            <a:r>
              <a:rPr dirty="0" sz="100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with</a:t>
            </a:r>
            <a:r>
              <a:rPr dirty="0" sz="100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Fe,</a:t>
            </a:r>
            <a:r>
              <a:rPr dirty="0" sz="100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Al,</a:t>
            </a:r>
            <a:r>
              <a:rPr dirty="0" sz="100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Fe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baseline="-33333" sz="1125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</a:t>
            </a:r>
            <a:r>
              <a:rPr dirty="0" sz="100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298</a:t>
            </a:r>
            <a:r>
              <a:rPr dirty="0" sz="100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</a:t>
            </a:r>
            <a:endParaRPr sz="1000">
              <a:latin typeface="Times New Roman"/>
              <a:cs typeface="Times New Roman"/>
            </a:endParaRPr>
          </a:p>
          <a:p>
            <a:pPr marL="50800" marR="43180">
              <a:lnSpc>
                <a:spcPct val="100000"/>
              </a:lnSpc>
              <a:spcBef>
                <a:spcPts val="37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occurring in the ratio 6.49:2:1. The Thermit reaction is used to weld steel in locations  which are not amenable to conventional welding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equipment.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Example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  <a:p>
            <a:pPr marL="50800" marR="41275">
              <a:lnSpc>
                <a:spcPct val="100000"/>
              </a:lnSpc>
              <a:spcBef>
                <a:spcPts val="62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 quantity of supercooled liquid tin is adiabatically contained at 495 K. Calculate the  fraction of the tin which spontaneously freezes.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08125" y="3335820"/>
            <a:ext cx="2038350" cy="647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47725" y="4220997"/>
            <a:ext cx="3790950" cy="31432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878839" y="7566824"/>
            <a:ext cx="331533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Figure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6.17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Changes in the state of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considered in Example</a:t>
            </a:r>
            <a:r>
              <a:rPr dirty="0" sz="1000" spc="-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3.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373" y="403223"/>
            <a:ext cx="4599940" cy="1341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41655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Heat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Capacity, Enthalpy, </a:t>
            </a:r>
            <a:r>
              <a:rPr dirty="0" sz="1000" spc="-15" i="1">
                <a:solidFill>
                  <a:srgbClr val="231F20"/>
                </a:solidFill>
                <a:latin typeface="Times New Roman"/>
                <a:cs typeface="Times New Roman"/>
              </a:rPr>
              <a:t>Entropy,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and the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Third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Law of Thermodynamics</a:t>
            </a:r>
            <a:r>
              <a:rPr dirty="0" sz="1000" spc="15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169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765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equilibrium state of the adiabatically contained system is that in which the solid,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 has formed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spontaneously,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the remaining liquid coexist at 505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Thus the  fraction of the liquid which freezes is that which releases just enough heat to increase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temperature of the system from 495 to 505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K.</a:t>
            </a:r>
            <a:endParaRPr sz="1000">
              <a:latin typeface="Times New Roman"/>
              <a:cs typeface="Times New Roman"/>
            </a:endParaRPr>
          </a:p>
          <a:p>
            <a:pPr algn="just" marL="12700" marR="5715" indent="12700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Consider 1 mole of tin and let the molar fraction which freezes be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x.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 Fig. 6.17 the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process is represented by a change of state from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to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c,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and, as the process is adiabatic,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enthalpy of the system remains constant,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i.e.,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89112" y="1929129"/>
            <a:ext cx="1476375" cy="171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373" y="2303145"/>
            <a:ext cx="463740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Either of two paths can be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considered:</a:t>
            </a:r>
            <a:endParaRPr sz="1000">
              <a:latin typeface="Times New Roman"/>
              <a:cs typeface="Times New Roman"/>
            </a:endParaRPr>
          </a:p>
          <a:p>
            <a:pPr marL="12700" marR="5080" indent="127000">
              <a:lnSpc>
                <a:spcPct val="100000"/>
              </a:lnSpc>
            </a:pP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Path I 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→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→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c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during which the temperature of the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 of liquid is increased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from 495 to 505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then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x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moles freeze. In this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case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4144008"/>
            <a:ext cx="45275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-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03400" y="4505959"/>
            <a:ext cx="1457325" cy="381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5089523"/>
            <a:ext cx="463169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i.e., 4.26 molar percent of the tin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freezes.</a:t>
            </a:r>
            <a:endParaRPr sz="1000">
              <a:latin typeface="Times New Roman"/>
              <a:cs typeface="Times New Roman"/>
            </a:endParaRPr>
          </a:p>
          <a:p>
            <a:pPr marL="12700" marR="5080" indent="126364">
              <a:lnSpc>
                <a:spcPct val="100000"/>
              </a:lnSpc>
            </a:pP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Path II,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→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d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→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c,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i.e., the fraction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x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freezes at 495 K, and then the temperature of the  solid and the remaining liquid is increased from 495 to 505 K. In this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case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23442" y="2936049"/>
            <a:ext cx="4045330" cy="11064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13726" y="5726747"/>
            <a:ext cx="2801747" cy="6346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1915795"/>
            <a:ext cx="28003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4147184"/>
            <a:ext cx="28003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51025" y="4505325"/>
            <a:ext cx="1352550" cy="104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44500" y="4812665"/>
            <a:ext cx="63627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</a:t>
            </a:r>
            <a:r>
              <a:rPr dirty="0" sz="1000" spc="-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gives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93875" y="5174615"/>
            <a:ext cx="1466850" cy="381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5758178"/>
            <a:ext cx="459930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actual path which the process follows is intermediate between paths I and II, i.e.,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process of freezing and increase in temperature occur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simultaneously.</a:t>
            </a:r>
            <a:endParaRPr sz="1000">
              <a:latin typeface="Times New Roman"/>
              <a:cs typeface="Times New Roman"/>
            </a:endParaRPr>
          </a:p>
          <a:p>
            <a:pPr marL="13970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entropy produced by the spontaneous freezing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31825" y="6415404"/>
            <a:ext cx="3790950" cy="10191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500" y="324484"/>
            <a:ext cx="2844800" cy="487680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170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14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But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03948" y="858405"/>
            <a:ext cx="3743579" cy="10295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80351" y="2239429"/>
            <a:ext cx="3730752" cy="169532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7865" y="1476844"/>
            <a:ext cx="2105025" cy="2952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97865" y="1829282"/>
            <a:ext cx="2143125" cy="2952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93712" y="403223"/>
            <a:ext cx="4686935" cy="3171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92455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Heat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Capacity, Enthalpy, </a:t>
            </a:r>
            <a:r>
              <a:rPr dirty="0" sz="1000" spc="-15" i="1">
                <a:solidFill>
                  <a:srgbClr val="231F20"/>
                </a:solidFill>
                <a:latin typeface="Times New Roman"/>
                <a:cs typeface="Times New Roman"/>
              </a:rPr>
              <a:t>Entropy,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and the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Third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Law of Thermodynamics</a:t>
            </a:r>
            <a:r>
              <a:rPr dirty="0" sz="1000" spc="15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171</a:t>
            </a:r>
            <a:endParaRPr sz="1000">
              <a:latin typeface="Times New Roman"/>
              <a:cs typeface="Times New Roman"/>
            </a:endParaRPr>
          </a:p>
          <a:p>
            <a:pPr algn="ctr" marL="12065">
              <a:lnSpc>
                <a:spcPct val="100000"/>
              </a:lnSpc>
              <a:spcBef>
                <a:spcPts val="885"/>
              </a:spcBef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PROBLEMS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*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lvl="1" marL="266700" indent="-191135">
              <a:lnSpc>
                <a:spcPct val="100000"/>
              </a:lnSpc>
              <a:buFont typeface="Times New Roman"/>
              <a:buAutoNum type="arabicPeriod"/>
              <a:tabLst>
                <a:tab pos="267335" algn="l"/>
              </a:tabLst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Calculate 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H</a:t>
            </a:r>
            <a:r>
              <a:rPr dirty="0" baseline="-33333" sz="1125" spc="7">
                <a:solidFill>
                  <a:srgbClr val="010202"/>
                </a:solidFill>
                <a:latin typeface="Times New Roman"/>
                <a:cs typeface="Times New Roman"/>
              </a:rPr>
              <a:t>1600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S</a:t>
            </a:r>
            <a:r>
              <a:rPr dirty="0" baseline="-33333" sz="1125" spc="7">
                <a:solidFill>
                  <a:srgbClr val="010202"/>
                </a:solidFill>
                <a:latin typeface="Times New Roman"/>
                <a:cs typeface="Times New Roman"/>
              </a:rPr>
              <a:t>1600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 the reaction</a:t>
            </a:r>
            <a:r>
              <a:rPr dirty="0" sz="1000" spc="9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Zr</a:t>
            </a:r>
            <a:r>
              <a:rPr dirty="0" baseline="-33333" sz="1125" spc="7">
                <a:solidFill>
                  <a:srgbClr val="010202"/>
                </a:solidFill>
                <a:latin typeface="Times New Roman"/>
                <a:cs typeface="Times New Roman"/>
              </a:rPr>
              <a:t>(ß)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+O</a:t>
            </a:r>
            <a:r>
              <a:rPr dirty="0" baseline="-33333" sz="1125" spc="7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=ZrO</a:t>
            </a:r>
            <a:r>
              <a:rPr dirty="0" baseline="-33333" sz="1125" spc="7">
                <a:solidFill>
                  <a:srgbClr val="010202"/>
                </a:solidFill>
                <a:latin typeface="Times New Roman"/>
                <a:cs typeface="Times New Roman"/>
              </a:rPr>
              <a:t>2(ß)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lvl="1" marL="266700" indent="-190500">
              <a:lnSpc>
                <a:spcPct val="100000"/>
              </a:lnSpc>
              <a:spcBef>
                <a:spcPts val="370"/>
              </a:spcBef>
              <a:buFont typeface="Times New Roman"/>
              <a:buAutoNum type="arabicPeriod"/>
              <a:tabLst>
                <a:tab pos="266700" algn="l"/>
              </a:tabLst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Which of the following two reactions is the more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exothermic?</a:t>
            </a:r>
            <a:endParaRPr sz="1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lr>
                <a:srgbClr val="010202"/>
              </a:buClr>
              <a:buFont typeface="Times New Roman"/>
              <a:buAutoNum type="arabicPeriod"/>
            </a:pPr>
            <a:endParaRPr sz="11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010202"/>
              </a:buClr>
              <a:buFont typeface="Times New Roman"/>
              <a:buAutoNum type="arabicPeriod"/>
            </a:pPr>
            <a:endParaRPr sz="950">
              <a:latin typeface="Times New Roman"/>
              <a:cs typeface="Times New Roman"/>
            </a:endParaRPr>
          </a:p>
          <a:p>
            <a:pPr marL="16764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167005">
              <a:lnSpc>
                <a:spcPct val="100000"/>
              </a:lnSpc>
              <a:spcBef>
                <a:spcPts val="5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2.</a:t>
            </a:r>
            <a:endParaRPr sz="1000">
              <a:latin typeface="Times New Roman"/>
              <a:cs typeface="Times New Roman"/>
            </a:endParaRPr>
          </a:p>
          <a:p>
            <a:pPr algn="just" lvl="1" marL="202565" marR="52069" indent="-127000">
              <a:lnSpc>
                <a:spcPct val="100000"/>
              </a:lnSpc>
              <a:spcBef>
                <a:spcPts val="800"/>
              </a:spcBef>
              <a:buFont typeface="Times New Roman"/>
              <a:buAutoNum type="arabicPeriod" startAt="3"/>
              <a:tabLst>
                <a:tab pos="267970" algn="l"/>
              </a:tabLst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Calculate the change in enthalpy and 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change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entropy at 1000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for the reaction  CaO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(s)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+TiO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(s)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→</a:t>
            </a:r>
            <a:r>
              <a:rPr dirty="0" sz="1000" spc="-1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CaTiO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baseline="-33333" sz="1125" spc="-7" i="1">
                <a:solidFill>
                  <a:srgbClr val="010202"/>
                </a:solidFill>
                <a:latin typeface="Times New Roman"/>
                <a:cs typeface="Times New Roman"/>
              </a:rPr>
              <a:t>(s)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algn="just" lvl="1" marL="202565" marR="55880" indent="-127000">
              <a:lnSpc>
                <a:spcPct val="100000"/>
              </a:lnSpc>
              <a:spcBef>
                <a:spcPts val="370"/>
              </a:spcBef>
              <a:buFont typeface="Times New Roman"/>
              <a:buAutoNum type="arabicPeriod" startAt="3"/>
              <a:tabLst>
                <a:tab pos="270510" algn="l"/>
              </a:tabLst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Copper exists in the state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T=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298 K, </a:t>
            </a:r>
            <a:r>
              <a:rPr dirty="0" sz="1000" spc="-10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=1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atm. Calculate the temperature to which the  copper must be raised at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atm pressure to cause the same increase in molar enthalpy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as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caused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by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increasing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its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pressure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1000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atm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298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K.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molar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volume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Cu</a:t>
            </a:r>
            <a:endParaRPr sz="1000">
              <a:latin typeface="Times New Roman"/>
              <a:cs typeface="Times New Roman"/>
            </a:endParaRPr>
          </a:p>
          <a:p>
            <a:pPr algn="just" marL="203200" marR="55244" indent="-635">
              <a:lnSpc>
                <a:spcPct val="100000"/>
              </a:lnSpc>
              <a:spcBef>
                <a:spcPts val="27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 298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7.09 cm</a:t>
            </a:r>
            <a:r>
              <a:rPr dirty="0" baseline="33333" sz="1125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, and the thermal expansivity is 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0.493×10</a:t>
            </a:r>
            <a:r>
              <a:rPr dirty="0" baseline="33333" sz="1125" spc="7">
                <a:solidFill>
                  <a:srgbClr val="010202"/>
                </a:solidFill>
                <a:latin typeface="Times New Roman"/>
                <a:cs typeface="Times New Roman"/>
              </a:rPr>
              <a:t>–3 </a:t>
            </a:r>
            <a:r>
              <a:rPr dirty="0" sz="1000" spc="15">
                <a:solidFill>
                  <a:srgbClr val="010202"/>
                </a:solidFill>
                <a:latin typeface="Times New Roman"/>
                <a:cs typeface="Times New Roman"/>
              </a:rPr>
              <a:t>K</a:t>
            </a:r>
            <a:r>
              <a:rPr dirty="0" baseline="33333" sz="1125" spc="22">
                <a:solidFill>
                  <a:srgbClr val="010202"/>
                </a:solidFill>
                <a:latin typeface="Times New Roman"/>
                <a:cs typeface="Times New Roman"/>
              </a:rPr>
              <a:t>–1</a:t>
            </a:r>
            <a:r>
              <a:rPr dirty="0" sz="1000" spc="15">
                <a:solidFill>
                  <a:srgbClr val="010202"/>
                </a:solidFill>
                <a:latin typeface="Times New Roman"/>
                <a:cs typeface="Times New Roman"/>
              </a:rPr>
              <a:t>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These values can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be taken as being independent of pressure in the range 1–1000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atm.</a:t>
            </a:r>
            <a:endParaRPr sz="1000">
              <a:latin typeface="Times New Roman"/>
              <a:cs typeface="Times New Roman"/>
            </a:endParaRPr>
          </a:p>
          <a:p>
            <a:pPr lvl="1" marL="266700" indent="-191135">
              <a:lnSpc>
                <a:spcPct val="100000"/>
              </a:lnSpc>
              <a:buFont typeface="Times New Roman"/>
              <a:buAutoNum type="arabicPeriod" startAt="5"/>
              <a:tabLst>
                <a:tab pos="267335" algn="l"/>
              </a:tabLst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Calculate 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H</a:t>
            </a:r>
            <a:r>
              <a:rPr dirty="0" baseline="-33333" sz="1125" spc="7">
                <a:solidFill>
                  <a:srgbClr val="010202"/>
                </a:solidFill>
                <a:latin typeface="Times New Roman"/>
                <a:cs typeface="Times New Roman"/>
              </a:rPr>
              <a:t>298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S</a:t>
            </a:r>
            <a:r>
              <a:rPr dirty="0" baseline="-33333" sz="1125" spc="7">
                <a:solidFill>
                  <a:srgbClr val="010202"/>
                </a:solidFill>
                <a:latin typeface="Times New Roman"/>
                <a:cs typeface="Times New Roman"/>
              </a:rPr>
              <a:t>298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 the following</a:t>
            </a:r>
            <a:r>
              <a:rPr dirty="0" sz="1000" spc="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reactions: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90714" y="3742372"/>
            <a:ext cx="1676387" cy="3714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97865" y="4170997"/>
            <a:ext cx="1504949" cy="304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90714" y="4523422"/>
            <a:ext cx="1352537" cy="2952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19100" y="3983634"/>
            <a:ext cx="4650105" cy="2696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224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14224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imes New Roman"/>
              <a:cs typeface="Times New Roman"/>
            </a:endParaRPr>
          </a:p>
          <a:p>
            <a:pPr marL="14224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c.</a:t>
            </a:r>
            <a:endParaRPr sz="1000">
              <a:latin typeface="Times New Roman"/>
              <a:cs typeface="Times New Roman"/>
            </a:endParaRPr>
          </a:p>
          <a:p>
            <a:pPr algn="just" lvl="1" marL="177800" marR="43180" indent="-127000">
              <a:lnSpc>
                <a:spcPct val="100000"/>
              </a:lnSpc>
              <a:spcBef>
                <a:spcPts val="800"/>
              </a:spcBef>
              <a:buFont typeface="Times New Roman"/>
              <a:buAutoNum type="arabicPeriod" startAt="6"/>
              <a:tabLst>
                <a:tab pos="243204" algn="l"/>
              </a:tabLst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adiabatic vessel contains 1000 g of liquid aluminum at 700°C. Calculate the mass  of Cr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 room temperature, which, when added to the liquid aluminum (with</a:t>
            </a:r>
            <a:r>
              <a:rPr dirty="0" sz="1000" spc="-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</a:t>
            </a:r>
            <a:endParaRPr sz="1000">
              <a:latin typeface="Times New Roman"/>
              <a:cs typeface="Times New Roman"/>
            </a:endParaRPr>
          </a:p>
          <a:p>
            <a:pPr algn="just" marL="177165" marR="43815">
              <a:lnSpc>
                <a:spcPct val="1309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it reacts to form Cr and Al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)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raises the temperature of the resulting mixture of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Al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, Cr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Cr to 1600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K.</a:t>
            </a:r>
            <a:endParaRPr sz="1000">
              <a:latin typeface="Times New Roman"/>
              <a:cs typeface="Times New Roman"/>
            </a:endParaRPr>
          </a:p>
          <a:p>
            <a:pPr algn="just" lvl="1" marL="50800" marR="43815">
              <a:lnSpc>
                <a:spcPct val="100000"/>
              </a:lnSpc>
              <a:spcBef>
                <a:spcPts val="370"/>
              </a:spcBef>
              <a:buFont typeface="Times New Roman"/>
              <a:buAutoNum type="arabicPeriod" startAt="7"/>
              <a:tabLst>
                <a:tab pos="274320" algn="l"/>
              </a:tabLst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Calculate the adiabatic flame temperature attained when methane, at 298 K, is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combusted</a:t>
            </a:r>
            <a:r>
              <a:rPr dirty="0" sz="1000" spc="1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(a)</a:t>
            </a:r>
            <a:r>
              <a:rPr dirty="0" sz="1000" spc="1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with</a:t>
            </a:r>
            <a:r>
              <a:rPr dirty="0" sz="1000" spc="1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oxygen</a:t>
            </a:r>
            <a:r>
              <a:rPr dirty="0" sz="1000" spc="1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r>
              <a:rPr dirty="0" sz="1000" spc="1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1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molar</a:t>
            </a:r>
            <a:r>
              <a:rPr dirty="0" sz="1000" spc="1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ratio</a:t>
            </a:r>
            <a:r>
              <a:rPr dirty="0" sz="1000" spc="1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/CH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4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=2.0,</a:t>
            </a:r>
            <a:r>
              <a:rPr dirty="0" sz="1000" spc="1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1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(b)</a:t>
            </a:r>
            <a:r>
              <a:rPr dirty="0" sz="1000" spc="1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with</a:t>
            </a:r>
            <a:r>
              <a:rPr dirty="0" sz="1000" spc="1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air</a:t>
            </a:r>
            <a:r>
              <a:rPr dirty="0" sz="1000" spc="1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r>
              <a:rPr dirty="0" sz="1000" spc="1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  <a:p>
            <a:pPr algn="just" marL="177800" marR="43180" indent="-635">
              <a:lnSpc>
                <a:spcPct val="100000"/>
              </a:lnSpc>
              <a:spcBef>
                <a:spcPts val="370"/>
              </a:spcBef>
            </a:pPr>
            <a:r>
              <a:rPr dirty="0" sz="1000" spc="15">
                <a:solidFill>
                  <a:srgbClr val="010202"/>
                </a:solidFill>
                <a:latin typeface="Times New Roman"/>
                <a:cs typeface="Times New Roman"/>
              </a:rPr>
              <a:t>molar ratio air/CH</a:t>
            </a:r>
            <a:r>
              <a:rPr dirty="0" baseline="-33333" sz="1125" spc="22">
                <a:solidFill>
                  <a:srgbClr val="010202"/>
                </a:solidFill>
                <a:latin typeface="Times New Roman"/>
                <a:cs typeface="Times New Roman"/>
              </a:rPr>
              <a:t>4</a:t>
            </a:r>
            <a:r>
              <a:rPr dirty="0" sz="1000" spc="15">
                <a:solidFill>
                  <a:srgbClr val="010202"/>
                </a:solidFill>
                <a:latin typeface="Times New Roman"/>
                <a:cs typeface="Times New Roman"/>
              </a:rPr>
              <a:t>=9.524. Assume that CO</a:t>
            </a:r>
            <a:r>
              <a:rPr dirty="0" baseline="-33333" sz="1125" spc="22">
                <a:solidFill>
                  <a:srgbClr val="010202"/>
                </a:solidFill>
                <a:latin typeface="Times New Roman"/>
                <a:cs typeface="Times New Roman"/>
              </a:rPr>
              <a:t>2 </a:t>
            </a:r>
            <a:r>
              <a:rPr dirty="0" sz="1000" spc="15">
                <a:solidFill>
                  <a:srgbClr val="010202"/>
                </a:solidFill>
                <a:latin typeface="Times New Roman"/>
                <a:cs typeface="Times New Roman"/>
              </a:rPr>
              <a:t>and H</a:t>
            </a:r>
            <a:r>
              <a:rPr dirty="0" baseline="-33333" sz="1125" spc="22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15">
                <a:solidFill>
                  <a:srgbClr val="010202"/>
                </a:solidFill>
                <a:latin typeface="Times New Roman"/>
                <a:cs typeface="Times New Roman"/>
              </a:rPr>
              <a:t>O are the 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products </a:t>
            </a:r>
            <a:r>
              <a:rPr dirty="0" sz="1000" spc="10">
                <a:solidFill>
                  <a:srgbClr val="010202"/>
                </a:solidFill>
                <a:latin typeface="Times New Roman"/>
                <a:cs typeface="Times New Roman"/>
              </a:rPr>
              <a:t>of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combustion. The adiabatic flame temperature is that temperature reached if all of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heat of the oxidation reaction is used to increase the temperature of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products of the reaction. Air is 21 molar percent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79 molar percent</a:t>
            </a:r>
            <a:r>
              <a:rPr dirty="0" sz="1000" spc="-1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N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7200" y="7510830"/>
            <a:ext cx="4573905" cy="30226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80"/>
              </a:spcBef>
            </a:pP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*Thermodynamic data required for the solution of the end-of-chapter problems are tabulated in the  appendices.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99857" y="929005"/>
            <a:ext cx="2257425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31850" y="1236852"/>
            <a:ext cx="4623435" cy="577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5430" marR="30480" indent="-635">
              <a:lnSpc>
                <a:spcPct val="1309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 800 K. What percentage error occurs if it is assumed that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C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p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for the reaction is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zero?</a:t>
            </a:r>
            <a:endParaRPr sz="10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6.9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Determine the stoichiometric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coefficients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 the reaction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3569" y="1978825"/>
            <a:ext cx="3810000" cy="2857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31800" y="2410497"/>
            <a:ext cx="4621530" cy="57721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265430">
              <a:lnSpc>
                <a:spcPct val="100000"/>
              </a:lnSpc>
              <a:spcBef>
                <a:spcPts val="47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calculate 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H</a:t>
            </a:r>
            <a:r>
              <a:rPr dirty="0" baseline="-33333" sz="1125" spc="7">
                <a:solidFill>
                  <a:srgbClr val="010202"/>
                </a:solidFill>
                <a:latin typeface="Times New Roman"/>
                <a:cs typeface="Times New Roman"/>
              </a:rPr>
              <a:t>298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, O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S</a:t>
            </a:r>
            <a:r>
              <a:rPr dirty="0" baseline="-33333" sz="1125" spc="7">
                <a:solidFill>
                  <a:srgbClr val="010202"/>
                </a:solidFill>
                <a:latin typeface="Times New Roman"/>
                <a:cs typeface="Times New Roman"/>
              </a:rPr>
              <a:t>298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G</a:t>
            </a:r>
            <a:r>
              <a:rPr dirty="0" baseline="-33333" sz="1125" spc="7">
                <a:solidFill>
                  <a:srgbClr val="010202"/>
                </a:solidFill>
                <a:latin typeface="Times New Roman"/>
                <a:cs typeface="Times New Roman"/>
              </a:rPr>
              <a:t>298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 the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reaction.</a:t>
            </a:r>
            <a:endParaRPr sz="1000">
              <a:latin typeface="Times New Roman"/>
              <a:cs typeface="Times New Roman"/>
            </a:endParaRPr>
          </a:p>
          <a:p>
            <a:pPr marL="165100" marR="30480" indent="-127000">
              <a:lnSpc>
                <a:spcPct val="100000"/>
              </a:lnSpc>
              <a:spcBef>
                <a:spcPts val="370"/>
              </a:spcBef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6.10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How much heat is required to increase the temperature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kg of cordierite,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2 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MgO·2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Al</a:t>
            </a:r>
            <a:r>
              <a:rPr dirty="0" baseline="-33333" sz="1125" spc="-1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 spc="-15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·5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SiO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from 298 K to its incongruent melting temperature of 1738</a:t>
            </a:r>
            <a:r>
              <a:rPr dirty="0" sz="1000" spc="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K?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403225"/>
            <a:ext cx="2844800" cy="4229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172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14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  <a:p>
            <a:pPr marL="24765">
              <a:lnSpc>
                <a:spcPct val="100000"/>
              </a:lnSpc>
              <a:spcBef>
                <a:spcPts val="725"/>
              </a:spcBef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6.8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Calculate the value of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G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 the</a:t>
            </a:r>
            <a:r>
              <a:rPr dirty="0" sz="1000" spc="-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reaction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3223"/>
            <a:ext cx="4598035" cy="440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41655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Heat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Capacity, Enthalpy, </a:t>
            </a:r>
            <a:r>
              <a:rPr dirty="0" sz="1000" spc="-15" i="1">
                <a:solidFill>
                  <a:srgbClr val="231F20"/>
                </a:solidFill>
                <a:latin typeface="Times New Roman"/>
                <a:cs typeface="Times New Roman"/>
              </a:rPr>
              <a:t>Entropy,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and the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Third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Law of Thermodynamics</a:t>
            </a:r>
            <a:r>
              <a:rPr dirty="0" sz="1000" spc="15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151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1353819"/>
            <a:ext cx="2089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8845" y="2089784"/>
            <a:ext cx="4650740" cy="8350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8100" marR="31115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difference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between the experimental and the Third Law entropy changes is less  than the experimental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error,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equality is taken as being experimental verification of the  Third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Law.</a:t>
            </a:r>
            <a:endParaRPr sz="10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Assigning a value of zero to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S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0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allows the absolute value of the entropy of any</a:t>
            </a:r>
            <a:r>
              <a:rPr dirty="0" sz="1000" spc="-1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material</a:t>
            </a:r>
            <a:endParaRPr sz="1000">
              <a:latin typeface="Times New Roman"/>
              <a:cs typeface="Times New Roman"/>
            </a:endParaRPr>
          </a:p>
          <a:p>
            <a:pPr algn="just" marL="38100">
              <a:lnSpc>
                <a:spcPct val="100000"/>
              </a:lnSpc>
              <a:spcBef>
                <a:spcPts val="37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 be determined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3806342"/>
            <a:ext cx="305117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molar entropies are normally tabulated at 298 K,</a:t>
            </a:r>
            <a:r>
              <a:rPr dirty="0" sz="1000" spc="-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where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4866168"/>
            <a:ext cx="459867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variations, with temperature, of the molar entropies of several elements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compounds are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shown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Fig. 6.12.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With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constant-pressure molar heat capacity of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solid expressed in the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5964072"/>
            <a:ext cx="33020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molar entropy of the solid at the temperature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obtained</a:t>
            </a:r>
            <a:r>
              <a:rPr dirty="0" sz="1000" spc="-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96786" y="999352"/>
            <a:ext cx="2431689" cy="1241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111743" y="1738470"/>
            <a:ext cx="822960" cy="1162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018582" y="3169679"/>
            <a:ext cx="960335" cy="3574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878095" y="4236844"/>
            <a:ext cx="1140545" cy="3562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925255" y="5564708"/>
            <a:ext cx="1184671" cy="1620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21676" y="6330975"/>
            <a:ext cx="3105277" cy="34924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3225"/>
            <a:ext cx="28448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152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14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6396" y="4243070"/>
            <a:ext cx="4673600" cy="88646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942340" marR="66040" indent="-457200">
              <a:lnSpc>
                <a:spcPct val="101600"/>
              </a:lnSpc>
              <a:spcBef>
                <a:spcPts val="80"/>
              </a:spcBef>
            </a:pP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Figure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6.12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variation, with temperature, of the molar entropies of several  elements and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compounds.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marL="50800" marR="43180">
              <a:lnSpc>
                <a:spcPct val="1309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 temperatures higher than the melting temperature,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 spc="-7" i="1">
                <a:solidFill>
                  <a:srgbClr val="010202"/>
                </a:solidFill>
                <a:latin typeface="Times New Roman"/>
                <a:cs typeface="Times New Roman"/>
              </a:rPr>
              <a:t>m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molar entropy of the liquid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obtained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9100" y="5902984"/>
            <a:ext cx="4650105" cy="123380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algn="just" marL="38100">
              <a:lnSpc>
                <a:spcPct val="100000"/>
              </a:lnSpc>
              <a:spcBef>
                <a:spcPts val="47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where the molar entropy of the melting,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S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m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, is obtained as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H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m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/T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m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algn="just" marL="38100" marR="30480" indent="127000">
              <a:lnSpc>
                <a:spcPct val="100000"/>
              </a:lnSpc>
              <a:spcBef>
                <a:spcPts val="37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1897 Richards suggested that the entropies of fusion of metals should have the same  value, which would require that a plot of O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H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m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vs.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 spc="-7" i="1">
                <a:solidFill>
                  <a:srgbClr val="010202"/>
                </a:solidFill>
                <a:latin typeface="Times New Roman"/>
                <a:cs typeface="Times New Roman"/>
              </a:rPr>
              <a:t>m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be a straight line. Fig. 6.13 is a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plot</a:t>
            </a:r>
            <a:endParaRPr sz="1000">
              <a:latin typeface="Times New Roman"/>
              <a:cs typeface="Times New Roman"/>
            </a:endParaRPr>
          </a:p>
          <a:p>
            <a:pPr algn="just" marL="38100" marR="30480">
              <a:lnSpc>
                <a:spcPct val="100000"/>
              </a:lnSpc>
              <a:spcBef>
                <a:spcPts val="37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 the molar enthalpies of fusion vs. the melting temperatures of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11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face-centered cubic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metals (open circles) and 27 body-centered cubic metals (closed circles) which have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melting temperatures below 3000 K. A least-squares analysis of the data for the  face-centered cubic metals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74750" y="750963"/>
            <a:ext cx="3293617" cy="30760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03960" y="5253850"/>
            <a:ext cx="2494533" cy="4535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863207" y="7393320"/>
            <a:ext cx="1386432" cy="1263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6400" y="5614034"/>
            <a:ext cx="4674870" cy="14192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514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Figure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6.13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illustration of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Richard’s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rule.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algn="just" marL="50800" marR="4318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much greater than that for FCC metals. This observation, which is known as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Richards’s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rule, indicates that 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difference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between the degree of disorder in the liquid structure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that in both the FCC and BCC crystal structures is approximately the same for all  FCC and BCC metals.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Trouton’s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rule states that the molar entropy of boiling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liquid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metal is 88 J/K. Fig. 6.14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shows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plot of O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H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b</a:t>
            </a:r>
            <a:r>
              <a:rPr dirty="0" baseline="-33333" sz="1125" spc="157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vs. the boiling temperature,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 spc="-7" i="1">
                <a:solidFill>
                  <a:srgbClr val="010202"/>
                </a:solidFill>
                <a:latin typeface="Times New Roman"/>
                <a:cs typeface="Times New Roman"/>
              </a:rPr>
              <a:t>b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29</a:t>
            </a:r>
            <a:endParaRPr sz="1000">
              <a:latin typeface="Times New Roman"/>
              <a:cs typeface="Times New Roman"/>
            </a:endParaRPr>
          </a:p>
          <a:p>
            <a:pPr algn="just" marL="50800" marR="44450">
              <a:lnSpc>
                <a:spcPct val="100000"/>
              </a:lnSpc>
              <a:spcBef>
                <a:spcPts val="37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liquid metals with boiling temperatures below 4000 K. A least-squares fit of the data,  shown as the full line,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7543316"/>
            <a:ext cx="459867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However,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least-squares fit of the data for the 13 metals with boiling temperatures below  2100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K, shown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as the broken line, gives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1352" y="403223"/>
            <a:ext cx="4631690" cy="1188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4675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Heat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Capacity, Enthalpy, </a:t>
            </a:r>
            <a:r>
              <a:rPr dirty="0" sz="1000" spc="-15" i="1">
                <a:solidFill>
                  <a:srgbClr val="231F20"/>
                </a:solidFill>
                <a:latin typeface="Times New Roman"/>
                <a:cs typeface="Times New Roman"/>
              </a:rPr>
              <a:t>Entropy,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and the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Third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Law of Thermodynamics</a:t>
            </a:r>
            <a:r>
              <a:rPr dirty="0" sz="1000" spc="15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153</a:t>
            </a: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4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the corresponding equation for the body-centered cubic metals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45720" marR="508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slopes of the lines indicate that the molar entropy of melting of face-centered cubic  (FCC) metals is approximately 9.6 J/K and that of body-centered cubic (BCC) metals is  approximately 8.3 J/K, although the scatter in the data for BCC metals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78447" y="952135"/>
            <a:ext cx="1380351" cy="1254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03275" y="1698485"/>
            <a:ext cx="3884422" cy="37307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942328" y="7233031"/>
            <a:ext cx="1230775" cy="1253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3225"/>
            <a:ext cx="28448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154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14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1083944"/>
            <a:ext cx="45993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which indicates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common molar entropy of boiling of approximately 87 J/K for these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metals.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04912" y="1576069"/>
            <a:ext cx="3076575" cy="2857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44500" y="4636134"/>
            <a:ext cx="3237865" cy="4851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3556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Figure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6.14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illustration of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Trouton’s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rule.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Figure 6.15 is the entropy-temperature diagram for the</a:t>
            </a:r>
            <a:r>
              <a:rPr dirty="0" sz="1000" spc="-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reaction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51025" y="5267959"/>
            <a:ext cx="1352550" cy="381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5851525"/>
            <a:ext cx="459867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corresponding to the enthalpy-temperature diagram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shown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Fig. 6.7. Because of the  similar magnitudes of the molar entropies of the condensed phases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PbO,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it is seen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that the entropy change for the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reaction,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7216140"/>
            <a:ext cx="11544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very nearly equal</a:t>
            </a:r>
            <a:r>
              <a:rPr dirty="0" sz="1000" spc="-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to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61857" y="7216140"/>
            <a:ext cx="12280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.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 example, at 298</a:t>
            </a:r>
            <a:r>
              <a:rPr dirty="0" sz="1000" spc="-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608442" y="7101890"/>
            <a:ext cx="438150" cy="304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954498" y="749886"/>
            <a:ext cx="1187500" cy="1182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58428" y="6542602"/>
            <a:ext cx="1595407" cy="2715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3479" y="403223"/>
            <a:ext cx="406844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Heat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Capacity, Enthalpy, </a:t>
            </a:r>
            <a:r>
              <a:rPr dirty="0" sz="1000" spc="-15" i="1">
                <a:solidFill>
                  <a:srgbClr val="231F20"/>
                </a:solidFill>
                <a:latin typeface="Times New Roman"/>
                <a:cs typeface="Times New Roman"/>
              </a:rPr>
              <a:t>Entropy,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and the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Third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Law of Thermodynamics</a:t>
            </a:r>
            <a:r>
              <a:rPr dirty="0" sz="1000" spc="15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155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1899920"/>
            <a:ext cx="95250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468" y="1722120"/>
            <a:ext cx="4599305" cy="749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similar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magnitude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decrease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entropy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caused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by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disappearance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 indent="129539">
              <a:lnSpc>
                <a:spcPct val="100000"/>
              </a:lnSpc>
              <a:spcBef>
                <a:spcPts val="9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mole of oxygen gas. This approximation is generally valid; i.e., in reactions in which a  gas reacts with a condensed phase to produce another condensed phase, the change in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entropy is of similar magnitude to that caused by the disappearance of the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gas.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01812" y="6033134"/>
            <a:ext cx="333375" cy="1809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58264" y="6303009"/>
            <a:ext cx="942974" cy="1619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31736" y="5817234"/>
            <a:ext cx="4623435" cy="1593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45212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010202"/>
                </a:solidFill>
                <a:latin typeface="Times New Roman"/>
                <a:cs typeface="Times New Roman"/>
              </a:rPr>
              <a:t>Figure</a:t>
            </a:r>
            <a:r>
              <a:rPr dirty="0" sz="900" spc="165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 b="1">
                <a:solidFill>
                  <a:srgbClr val="010202"/>
                </a:solidFill>
                <a:latin typeface="Times New Roman"/>
                <a:cs typeface="Times New Roman"/>
              </a:rPr>
              <a:t>6.15</a:t>
            </a:r>
            <a:r>
              <a:rPr dirty="0" sz="900" spc="165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900" spc="1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variation,</a:t>
            </a:r>
            <a:r>
              <a:rPr dirty="0" sz="900" spc="1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with</a:t>
            </a:r>
            <a:r>
              <a:rPr dirty="0" sz="900" spc="1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temperature,</a:t>
            </a:r>
            <a:r>
              <a:rPr dirty="0" sz="900" spc="1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900" spc="1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900" spc="1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entropies</a:t>
            </a:r>
            <a:r>
              <a:rPr dirty="0" sz="900" spc="1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900" spc="1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Pb</a:t>
            </a:r>
            <a:r>
              <a:rPr dirty="0" baseline="-27777" sz="1050" i="1">
                <a:solidFill>
                  <a:srgbClr val="010202"/>
                </a:solidFill>
                <a:latin typeface="Times New Roman"/>
                <a:cs typeface="Times New Roman"/>
              </a:rPr>
              <a:t>(s)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,</a:t>
            </a:r>
            <a:r>
              <a:rPr dirty="0" sz="900" spc="1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Pb</a:t>
            </a:r>
            <a:r>
              <a:rPr dirty="0" baseline="-27777" sz="1050" i="1">
                <a:solidFill>
                  <a:srgbClr val="010202"/>
                </a:solidFill>
                <a:latin typeface="Times New Roman"/>
                <a:cs typeface="Times New Roman"/>
              </a:rPr>
              <a:t>(l)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,</a:t>
            </a:r>
            <a:endParaRPr sz="900">
              <a:latin typeface="Times New Roman"/>
              <a:cs typeface="Times New Roman"/>
            </a:endParaRPr>
          </a:p>
          <a:p>
            <a:pPr algn="r" marR="452120">
              <a:lnSpc>
                <a:spcPct val="100000"/>
              </a:lnSpc>
              <a:spcBef>
                <a:spcPts val="1045"/>
              </a:spcBef>
              <a:tabLst>
                <a:tab pos="795655" algn="l"/>
              </a:tabLst>
            </a:pP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PbO</a:t>
            </a:r>
            <a:r>
              <a:rPr dirty="0" baseline="-31746" sz="1050" i="1">
                <a:solidFill>
                  <a:srgbClr val="010202"/>
                </a:solidFill>
                <a:latin typeface="Times New Roman"/>
                <a:cs typeface="Times New Roman"/>
              </a:rPr>
              <a:t>(s)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,	,    and    the    entropy    change    for    the  </a:t>
            </a:r>
            <a:r>
              <a:rPr dirty="0" sz="900" spc="1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reaction</a:t>
            </a:r>
            <a:endParaRPr sz="900">
              <a:latin typeface="Times New Roman"/>
              <a:cs typeface="Times New Roman"/>
            </a:endParaRPr>
          </a:p>
          <a:p>
            <a:pPr algn="ctr" marR="828675">
              <a:lnSpc>
                <a:spcPct val="100000"/>
              </a:lnSpc>
              <a:spcBef>
                <a:spcPts val="895"/>
              </a:spcBef>
            </a:pP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6.7 THE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INFLUENCE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PRESSURE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ON ENTHALPY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-75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ENTROPY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25400" marR="1778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closed system of fixed composition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undergoing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change of pressure at constant  temperature,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587500" y="730504"/>
            <a:ext cx="1927605" cy="7680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75640" y="2516377"/>
            <a:ext cx="4149598" cy="33192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3225"/>
            <a:ext cx="28448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156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14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1401444"/>
            <a:ext cx="2085339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Eq. (5.10) gives </a:t>
            </a:r>
            <a:r>
              <a:rPr dirty="0" sz="1000" spc="-15" i="1">
                <a:solidFill>
                  <a:srgbClr val="010202"/>
                </a:solidFill>
                <a:latin typeface="Times New Roman"/>
                <a:cs typeface="Times New Roman"/>
              </a:rPr>
              <a:t>dH=TdS+VdP,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-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9100" y="2308859"/>
            <a:ext cx="355028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Maxwell’s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equation (5.34) gives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(6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S/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6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)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=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–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(6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V/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6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)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which</a:t>
            </a:r>
            <a:r>
              <a:rPr dirty="0" sz="1000" spc="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case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3263417"/>
            <a:ext cx="317182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isobaric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coefficient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 thermal expansion, 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a,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defined</a:t>
            </a:r>
            <a:r>
              <a:rPr dirty="0" sz="1000" spc="-9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003425" y="3625367"/>
            <a:ext cx="1057275" cy="447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4275618"/>
            <a:ext cx="45275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-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98600" y="4628045"/>
            <a:ext cx="2057400" cy="3524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19100" y="5173497"/>
            <a:ext cx="461518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change in molar enthalpy caused by the change in state from (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1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 spc="-1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)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to (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 spc="-1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)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212850" y="5573077"/>
            <a:ext cx="2628900" cy="4000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06361" y="5703252"/>
            <a:ext cx="4674235" cy="12947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120014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(6.14)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50800" marR="4318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 ideal gas, </a:t>
            </a:r>
            <a:r>
              <a:rPr dirty="0" sz="1000" spc="10">
                <a:solidFill>
                  <a:srgbClr val="010202"/>
                </a:solidFill>
                <a:latin typeface="Times New Roman"/>
                <a:cs typeface="Times New Roman"/>
              </a:rPr>
              <a:t>a=1/</a:t>
            </a:r>
            <a:r>
              <a:rPr dirty="0" sz="1000" spc="10" i="1">
                <a:solidFill>
                  <a:srgbClr val="010202"/>
                </a:solidFill>
                <a:latin typeface="Times New Roman"/>
                <a:cs typeface="Times New Roman"/>
              </a:rPr>
              <a:t>T,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thus Eq. (6.14)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shows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again that the enthalpy of an ideal gas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independent of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pressure.</a:t>
            </a:r>
            <a:endParaRPr sz="1000">
              <a:latin typeface="Times New Roman"/>
              <a:cs typeface="Times New Roman"/>
            </a:endParaRPr>
          </a:p>
          <a:p>
            <a:pPr algn="just" marL="50800" marR="43180" indent="127000">
              <a:lnSpc>
                <a:spcPct val="100000"/>
              </a:lnSpc>
              <a:spcBef>
                <a:spcPts val="27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molar volume and expansivity of Fe are,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respectively,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7.1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cm</a:t>
            </a:r>
            <a:r>
              <a:rPr dirty="0" baseline="33333" sz="1125">
                <a:solidFill>
                  <a:srgbClr val="010202"/>
                </a:solidFill>
                <a:latin typeface="Times New Roman"/>
                <a:cs typeface="Times New Roman"/>
              </a:rPr>
              <a:t>3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0.3× </a:t>
            </a:r>
            <a:r>
              <a:rPr dirty="0" sz="1000" spc="15">
                <a:solidFill>
                  <a:srgbClr val="010202"/>
                </a:solidFill>
                <a:latin typeface="Times New Roman"/>
                <a:cs typeface="Times New Roman"/>
              </a:rPr>
              <a:t>10</a:t>
            </a:r>
            <a:r>
              <a:rPr dirty="0" baseline="33333" sz="1125" spc="22">
                <a:solidFill>
                  <a:srgbClr val="010202"/>
                </a:solidFill>
                <a:latin typeface="Times New Roman"/>
                <a:cs typeface="Times New Roman"/>
              </a:rPr>
              <a:t>–4 </a:t>
            </a:r>
            <a:r>
              <a:rPr dirty="0" sz="1000" spc="15">
                <a:solidFill>
                  <a:srgbClr val="010202"/>
                </a:solidFill>
                <a:latin typeface="Times New Roman"/>
                <a:cs typeface="Times New Roman"/>
              </a:rPr>
              <a:t>K</a:t>
            </a:r>
            <a:r>
              <a:rPr dirty="0" baseline="33333" sz="1125" spc="22">
                <a:solidFill>
                  <a:srgbClr val="010202"/>
                </a:solidFill>
                <a:latin typeface="Times New Roman"/>
                <a:cs typeface="Times New Roman"/>
              </a:rPr>
              <a:t>–1</a:t>
            </a:r>
            <a:r>
              <a:rPr dirty="0" sz="1000" spc="15">
                <a:solidFill>
                  <a:srgbClr val="010202"/>
                </a:solidFill>
                <a:latin typeface="Times New Roman"/>
                <a:cs typeface="Times New Roman"/>
              </a:rPr>
              <a:t>.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Thus an increase in the pressure exerted on Fe from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to 100 atm at 298 K causes the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molar enthalpy to increase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1557" y="7533030"/>
            <a:ext cx="4600575" cy="351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175">
              <a:lnSpc>
                <a:spcPct val="1069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same increase in molar enthalpy would be obtained by heating Fe from 298 to 301 K  at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atm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pressure.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10625" y="838809"/>
            <a:ext cx="909532" cy="31658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836363" y="1759477"/>
            <a:ext cx="1308281" cy="31983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798669" y="2729352"/>
            <a:ext cx="1425235" cy="3198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17550" y="7141209"/>
            <a:ext cx="4087367" cy="3200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3223"/>
            <a:ext cx="4599305" cy="630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41655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Heat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Capacity, Enthalpy, </a:t>
            </a:r>
            <a:r>
              <a:rPr dirty="0" sz="1000" spc="-15" i="1">
                <a:solidFill>
                  <a:srgbClr val="231F20"/>
                </a:solidFill>
                <a:latin typeface="Times New Roman"/>
                <a:cs typeface="Times New Roman"/>
              </a:rPr>
              <a:t>Entropy,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and the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Third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Law of Thermodynamics</a:t>
            </a:r>
            <a:r>
              <a:rPr dirty="0" sz="1000" spc="15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157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 indent="12700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closed system of fixed composition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undergoing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change of pressure at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constant  temperature,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55800" y="1360805"/>
            <a:ext cx="1152525" cy="447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19100" y="2011045"/>
            <a:ext cx="452437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Maxwell’s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equation (5.34) is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(6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S/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6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)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=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–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(6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V/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6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)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p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which, with the definition of 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a,</a:t>
            </a:r>
            <a:r>
              <a:rPr dirty="0" sz="1000" spc="-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gives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60562" y="2410625"/>
            <a:ext cx="1143000" cy="4476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19100" y="3060863"/>
            <a:ext cx="239712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Thus, for the change of state (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1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 spc="-1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)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to (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,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22400" y="3460432"/>
            <a:ext cx="2209800" cy="4000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645659" y="3577907"/>
            <a:ext cx="3327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(6.15)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4063047"/>
            <a:ext cx="25806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 ideal gas, as </a:t>
            </a:r>
            <a:r>
              <a:rPr dirty="0" sz="1000" spc="15">
                <a:solidFill>
                  <a:srgbClr val="010202"/>
                </a:solidFill>
                <a:latin typeface="Times New Roman"/>
                <a:cs typeface="Times New Roman"/>
              </a:rPr>
              <a:t>a=1</a:t>
            </a:r>
            <a:r>
              <a:rPr dirty="0" sz="1000" spc="15" i="1">
                <a:solidFill>
                  <a:srgbClr val="010202"/>
                </a:solidFill>
                <a:latin typeface="Times New Roman"/>
                <a:cs typeface="Times New Roman"/>
              </a:rPr>
              <a:t>/T,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Eq. (6.15) simplifies</a:t>
            </a:r>
            <a:r>
              <a:rPr dirty="0" sz="1000" spc="-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to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50937" y="4415472"/>
            <a:ext cx="2752725" cy="4095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4500" y="5027610"/>
            <a:ext cx="4598670" cy="1866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 was obtained in Sec.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3.7.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 indent="12700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 increase in the pressure exerted on Fe from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to 100 atm decreases the molar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entropy by 0.0022 J/K, which is the same as is obtained by decreasing the temperature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by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0.27 degrees from 298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 1 atm pressure. It is thus seen that the molar enthalpies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 entropies are relatively insensitive to changes in pressure. In the majority of materials  applications, in which the the range of pressure is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0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to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atm, the influence of pressure on  the enthalpies and entropies of condensed phases can be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ignored.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 indent="12700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closed system of fixed composition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undergoing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changes in both pressure and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temperature, combination of Eqs. (6.1) and (6.14)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algn="r" marR="4445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(6.16)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33450" y="6602603"/>
            <a:ext cx="3226054" cy="40779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Edited with https://pdfresizer.com</dc:creator>
  <dcterms:created xsi:type="dcterms:W3CDTF">2019-11-27T17:45:08Z</dcterms:created>
  <dcterms:modified xsi:type="dcterms:W3CDTF">2019-11-27T17:45:08Z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2019-11-27T00:00:00Z</vt:filetime>
  </property>
  <property fmtid="{D5CDD505-2E9C-101B-9397-08002B2CF9AE}" pid="3" name="Creator">
    <vt:lpwstr>Edited with https://pdfresizer.com</vt:lpwstr>
  </property>
  <property fmtid="{D5CDD505-2E9C-101B-9397-08002B2CF9AE}" pid="4" name="LastSaved">
    <vt:filetime>2019-11-27T00:00:00Z</vt:filetime>
  </property>
</Properties>
</file>